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62" r:id="rId3"/>
    <p:sldId id="261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plotArea>
      <c:layout>
        <c:manualLayout>
          <c:layoutTarget val="inner"/>
          <c:xMode val="edge"/>
          <c:yMode val="edge"/>
          <c:x val="0.41788635120206852"/>
          <c:y val="4.3814204772183382E-2"/>
          <c:w val="0.54682144856022363"/>
          <c:h val="0.95431472081218249"/>
        </c:manualLayout>
      </c:layout>
      <c:barChart>
        <c:barDir val="bar"/>
        <c:grouping val="clustered"/>
        <c:varyColors val="1"/>
        <c:ser>
          <c:idx val="0"/>
          <c:order val="0"/>
          <c:spPr>
            <a:solidFill>
              <a:srgbClr val="558ED5"/>
            </a:solidFill>
            <a:ln w="23899">
              <a:noFill/>
            </a:ln>
          </c:spPr>
          <c:invertIfNegative val="1"/>
          <c:dPt>
            <c:idx val="0"/>
            <c:invertIfNegative val="1"/>
          </c:dPt>
          <c:dPt>
            <c:idx val="1"/>
            <c:invertIfNegative val="1"/>
          </c:dPt>
          <c:dPt>
            <c:idx val="2"/>
            <c:invertIfNegative val="1"/>
          </c:dPt>
          <c:dPt>
            <c:idx val="3"/>
            <c:invertIfNegative val="1"/>
            <c:spPr>
              <a:solidFill>
                <a:schemeClr val="bg1">
                  <a:lumMod val="65000"/>
                </a:schemeClr>
              </a:solidFill>
              <a:ln w="23899">
                <a:noFill/>
              </a:ln>
            </c:spPr>
          </c:dPt>
          <c:dPt>
            <c:idx val="4"/>
            <c:invertIfNegative val="1"/>
          </c:dPt>
          <c:dPt>
            <c:idx val="5"/>
            <c:invertIfNegative val="1"/>
          </c:dPt>
          <c:dPt>
            <c:idx val="6"/>
            <c:invertIfNegative val="1"/>
          </c:dPt>
          <c:dPt>
            <c:idx val="7"/>
            <c:invertIfNegative val="1"/>
          </c:dPt>
          <c:dPt>
            <c:idx val="8"/>
            <c:invertIfNegative val="1"/>
          </c:dPt>
          <c:dPt>
            <c:idx val="9"/>
            <c:invertIfNegative val="1"/>
          </c:dPt>
          <c:dPt>
            <c:idx val="10"/>
            <c:invertIfNegative val="1"/>
          </c:dPt>
          <c:dPt>
            <c:idx val="11"/>
            <c:invertIfNegative val="1"/>
          </c:dPt>
          <c:dPt>
            <c:idx val="12"/>
            <c:invertIfNegative val="1"/>
          </c:dPt>
          <c:dLbls>
            <c:dLbl>
              <c:idx val="4"/>
              <c:numFmt formatCode="#,##0.0" sourceLinked="0"/>
              <c:spPr/>
              <c:txPr>
                <a:bodyPr/>
                <a:lstStyle/>
                <a:p>
                  <a:pPr>
                    <a:defRPr sz="10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defRPr>
                  </a:pPr>
                  <a:endParaRPr lang="lt-LT"/>
                </a:p>
              </c:txPr>
            </c:dLbl>
            <c:txPr>
              <a:bodyPr/>
              <a:lstStyle/>
              <a:p>
                <a:pPr>
                  <a:def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lt-LT"/>
              </a:p>
            </c:txPr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Teko gydytis, konsultuotis</c:v>
                </c:pt>
                <c:pt idx="1">
                  <c:v>Teko lankyti arba lydėti kitą pacientą</c:v>
                </c:pt>
                <c:pt idx="2">
                  <c:v>Teko ir gydytis / konsultuotis, ir lankyti / lydėti kitą</c:v>
                </c:pt>
                <c:pt idx="3">
                  <c:v>Neteko</c:v>
                </c:pt>
                <c:pt idx="4">
                  <c:v>Nežino, neatsakė</c:v>
                </c:pt>
              </c:strCache>
            </c:strRef>
          </c:cat>
          <c:val>
            <c:numRef>
              <c:f>Sheet1!$B$2:$F$2</c:f>
              <c:numCache>
                <c:formatCode>0</c:formatCode>
                <c:ptCount val="5"/>
                <c:pt idx="0">
                  <c:v>16.497849903111714</c:v>
                </c:pt>
                <c:pt idx="1">
                  <c:v>13.935201991287984</c:v>
                </c:pt>
                <c:pt idx="2">
                  <c:v>6.9971294147205363</c:v>
                </c:pt>
                <c:pt idx="3">
                  <c:v>62.454674334624194</c:v>
                </c:pt>
                <c:pt idx="4">
                  <c:v>0.11514435625574344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23899">
                    <a:noFill/>
                  </a:ln>
                </c14:spPr>
              </c14:invertSolidFillFmt>
            </c:ext>
          </c:extLst>
        </c:ser>
        <c:dLbls>
          <c:showVal val="1"/>
        </c:dLbls>
        <c:gapWidth val="40"/>
        <c:axId val="161341824"/>
        <c:axId val="162133120"/>
      </c:barChart>
      <c:catAx>
        <c:axId val="161341824"/>
        <c:scaling>
          <c:orientation val="maxMin"/>
        </c:scaling>
        <c:axPos val="l"/>
        <c:numFmt formatCode="0" sourceLinked="1"/>
        <c:tickLblPos val="nextTo"/>
        <c:txPr>
          <a:bodyPr/>
          <a:lstStyle/>
          <a:p>
            <a:pPr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lt-LT"/>
          </a:p>
        </c:txPr>
        <c:crossAx val="162133120"/>
        <c:crosses val="autoZero"/>
        <c:auto val="1"/>
        <c:lblAlgn val="ctr"/>
        <c:lblOffset val="100"/>
        <c:noMultiLvlLbl val="1"/>
      </c:catAx>
      <c:valAx>
        <c:axId val="162133120"/>
        <c:scaling>
          <c:orientation val="minMax"/>
          <c:max val="100"/>
          <c:min val="0"/>
        </c:scaling>
        <c:delete val="1"/>
        <c:axPos val="t"/>
        <c:numFmt formatCode="0" sourceLinked="1"/>
        <c:tickLblPos val="none"/>
        <c:crossAx val="161341824"/>
        <c:crosses val="autoZero"/>
        <c:crossBetween val="between"/>
        <c:majorUnit val="20"/>
        <c:minorUnit val="5"/>
      </c:valAx>
      <c:spPr>
        <a:noFill/>
        <a:ln w="25386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5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lt-L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4"/>
  <c:chart>
    <c:plotArea>
      <c:layout>
        <c:manualLayout>
          <c:layoutTarget val="inner"/>
          <c:xMode val="edge"/>
          <c:yMode val="edge"/>
          <c:x val="0.46896903972273835"/>
          <c:y val="0.1759563851701689"/>
          <c:w val="0.49070466012494146"/>
          <c:h val="0.8096355893521906"/>
        </c:manualLayout>
      </c:layout>
      <c:barChart>
        <c:barDir val="bar"/>
        <c:grouping val="percentStacked"/>
        <c:ser>
          <c:idx val="3"/>
          <c:order val="0"/>
          <c:tx>
            <c:strRef>
              <c:f>Sheet1!$C$1</c:f>
              <c:strCache>
                <c:ptCount val="1"/>
                <c:pt idx="0">
                  <c:v>Tinka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1"/>
          <c:dLbls>
            <c:txPr>
              <a:bodyPr/>
              <a:lstStyle/>
              <a:p>
                <a:pPr>
                  <a:defRPr sz="1050"/>
                </a:pPr>
                <a:endParaRPr lang="lt-LT"/>
              </a:p>
            </c:txPr>
            <c:dLblPos val="ctr"/>
            <c:showVal val="1"/>
          </c:dLbls>
          <c:cat>
            <c:multiLvlStrRef>
              <c:f>Sheet1!$A$2:$B$18</c:f>
              <c:multiLvlStrCache>
                <c:ptCount val="17"/>
                <c:lvl>
                  <c:pt idx="0">
                    <c:v>Lankėsi (gydėsi, lankė kitus)</c:v>
                  </c:pt>
                  <c:pt idx="1">
                    <c:v>Nesilankė</c:v>
                  </c:pt>
                  <c:pt idx="2">
                    <c:v> </c:v>
                  </c:pt>
                  <c:pt idx="3">
                    <c:v>Lankėsi (gydėsi, lankė kitus)</c:v>
                  </c:pt>
                  <c:pt idx="4">
                    <c:v>Nesilankė</c:v>
                  </c:pt>
                  <c:pt idx="5">
                    <c:v> </c:v>
                  </c:pt>
                  <c:pt idx="6">
                    <c:v>Lankėsi (gydėsi, lankė kitus)</c:v>
                  </c:pt>
                  <c:pt idx="7">
                    <c:v>Nesilankė</c:v>
                  </c:pt>
                  <c:pt idx="8">
                    <c:v> </c:v>
                  </c:pt>
                  <c:pt idx="9">
                    <c:v>Lankėsi (gydėsi, lankė kitus)</c:v>
                  </c:pt>
                  <c:pt idx="10">
                    <c:v>Nesilankė</c:v>
                  </c:pt>
                  <c:pt idx="11">
                    <c:v> </c:v>
                  </c:pt>
                  <c:pt idx="12">
                    <c:v>Lankėsi (gydėsi, lankė kitus)</c:v>
                  </c:pt>
                  <c:pt idx="13">
                    <c:v>Nesilankė</c:v>
                  </c:pt>
                  <c:pt idx="14">
                    <c:v> </c:v>
                  </c:pt>
                  <c:pt idx="15">
                    <c:v>Lankėsi (gydėsi, lankė kitus)</c:v>
                  </c:pt>
                  <c:pt idx="16">
                    <c:v>Nesilankė</c:v>
                  </c:pt>
                </c:lvl>
                <c:lvl>
                  <c:pt idx="2">
                    <c:v> </c:v>
                  </c:pt>
                  <c:pt idx="3">
                    <c:v> </c:v>
                  </c:pt>
                  <c:pt idx="5">
                    <c:v> </c:v>
                  </c:pt>
                  <c:pt idx="6">
                    <c:v> </c:v>
                  </c:pt>
                  <c:pt idx="8">
                    <c:v> </c:v>
                  </c:pt>
                  <c:pt idx="9">
                    <c:v> </c:v>
                  </c:pt>
                  <c:pt idx="11">
                    <c:v> </c:v>
                  </c:pt>
                  <c:pt idx="12">
                    <c:v> </c:v>
                  </c:pt>
                  <c:pt idx="14">
                    <c:v> </c:v>
                  </c:pt>
                  <c:pt idx="15">
                    <c:v> </c:v>
                  </c:pt>
                </c:lvl>
              </c:multiLvlStrCache>
            </c:multiLvlStrRef>
          </c:cat>
          <c:val>
            <c:numRef>
              <c:f>Sheet1!$C$2:$C$18</c:f>
              <c:numCache>
                <c:formatCode>0</c:formatCode>
                <c:ptCount val="17"/>
                <c:pt idx="0">
                  <c:v>89.718686361524618</c:v>
                </c:pt>
                <c:pt idx="1">
                  <c:v>55.953381067038265</c:v>
                </c:pt>
                <c:pt idx="3">
                  <c:v>90.599070557403294</c:v>
                </c:pt>
                <c:pt idx="4">
                  <c:v>62.888450193359787</c:v>
                </c:pt>
                <c:pt idx="6">
                  <c:v>94.037384036051463</c:v>
                </c:pt>
                <c:pt idx="7">
                  <c:v>63.513874180402638</c:v>
                </c:pt>
                <c:pt idx="9">
                  <c:v>94.507118943722162</c:v>
                </c:pt>
                <c:pt idx="10">
                  <c:v>63.626873655467776</c:v>
                </c:pt>
                <c:pt idx="12">
                  <c:v>95.983412158037652</c:v>
                </c:pt>
                <c:pt idx="13">
                  <c:v>65.436339143054326</c:v>
                </c:pt>
                <c:pt idx="15">
                  <c:v>87.253394401516331</c:v>
                </c:pt>
                <c:pt idx="16">
                  <c:v>43.891354934311501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0"/>
          <c:order val="1"/>
          <c:tx>
            <c:strRef>
              <c:f>Sheet1!$D$1</c:f>
              <c:strCache>
                <c:ptCount val="1"/>
                <c:pt idx="0">
                  <c:v>Nei tinka, nei netinka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dLbls>
            <c:txPr>
              <a:bodyPr/>
              <a:lstStyle/>
              <a:p>
                <a:pPr algn="ctr">
                  <a:defRPr lang="lt-LT" sz="11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Val val="1"/>
          </c:dLbls>
          <c:cat>
            <c:multiLvlStrRef>
              <c:f>Sheet1!$A$2:$B$18</c:f>
              <c:multiLvlStrCache>
                <c:ptCount val="17"/>
                <c:lvl>
                  <c:pt idx="0">
                    <c:v>Lankėsi (gydėsi, lankė kitus)</c:v>
                  </c:pt>
                  <c:pt idx="1">
                    <c:v>Nesilankė</c:v>
                  </c:pt>
                  <c:pt idx="2">
                    <c:v> </c:v>
                  </c:pt>
                  <c:pt idx="3">
                    <c:v>Lankėsi (gydėsi, lankė kitus)</c:v>
                  </c:pt>
                  <c:pt idx="4">
                    <c:v>Nesilankė</c:v>
                  </c:pt>
                  <c:pt idx="5">
                    <c:v> </c:v>
                  </c:pt>
                  <c:pt idx="6">
                    <c:v>Lankėsi (gydėsi, lankė kitus)</c:v>
                  </c:pt>
                  <c:pt idx="7">
                    <c:v>Nesilankė</c:v>
                  </c:pt>
                  <c:pt idx="8">
                    <c:v> </c:v>
                  </c:pt>
                  <c:pt idx="9">
                    <c:v>Lankėsi (gydėsi, lankė kitus)</c:v>
                  </c:pt>
                  <c:pt idx="10">
                    <c:v>Nesilankė</c:v>
                  </c:pt>
                  <c:pt idx="11">
                    <c:v> </c:v>
                  </c:pt>
                  <c:pt idx="12">
                    <c:v>Lankėsi (gydėsi, lankė kitus)</c:v>
                  </c:pt>
                  <c:pt idx="13">
                    <c:v>Nesilankė</c:v>
                  </c:pt>
                  <c:pt idx="14">
                    <c:v> </c:v>
                  </c:pt>
                  <c:pt idx="15">
                    <c:v>Lankėsi (gydėsi, lankė kitus)</c:v>
                  </c:pt>
                  <c:pt idx="16">
                    <c:v>Nesilankė</c:v>
                  </c:pt>
                </c:lvl>
                <c:lvl>
                  <c:pt idx="2">
                    <c:v> </c:v>
                  </c:pt>
                  <c:pt idx="3">
                    <c:v> </c:v>
                  </c:pt>
                  <c:pt idx="5">
                    <c:v> </c:v>
                  </c:pt>
                  <c:pt idx="6">
                    <c:v> </c:v>
                  </c:pt>
                  <c:pt idx="8">
                    <c:v> </c:v>
                  </c:pt>
                  <c:pt idx="9">
                    <c:v> </c:v>
                  </c:pt>
                  <c:pt idx="11">
                    <c:v> </c:v>
                  </c:pt>
                  <c:pt idx="12">
                    <c:v> </c:v>
                  </c:pt>
                  <c:pt idx="14">
                    <c:v> </c:v>
                  </c:pt>
                  <c:pt idx="15">
                    <c:v> </c:v>
                  </c:pt>
                </c:lvl>
              </c:multiLvlStrCache>
            </c:multiLvlStrRef>
          </c:cat>
          <c:val>
            <c:numRef>
              <c:f>Sheet1!$D$2:$D$18</c:f>
              <c:numCache>
                <c:formatCode>0</c:formatCode>
                <c:ptCount val="17"/>
                <c:pt idx="0">
                  <c:v>5.195908623308827</c:v>
                </c:pt>
                <c:pt idx="1">
                  <c:v>6.5290346341747796</c:v>
                </c:pt>
                <c:pt idx="3">
                  <c:v>5.8992924781252203</c:v>
                </c:pt>
                <c:pt idx="4">
                  <c:v>6.6959843969361836</c:v>
                </c:pt>
                <c:pt idx="6">
                  <c:v>2.7844916268988018</c:v>
                </c:pt>
                <c:pt idx="7">
                  <c:v>3.9554058118697633</c:v>
                </c:pt>
                <c:pt idx="9">
                  <c:v>3.4279321291338127</c:v>
                </c:pt>
                <c:pt idx="10">
                  <c:v>4.8326796575245714</c:v>
                </c:pt>
                <c:pt idx="12">
                  <c:v>2.1422359267232065</c:v>
                </c:pt>
                <c:pt idx="13">
                  <c:v>3.8313018381566262</c:v>
                </c:pt>
                <c:pt idx="15">
                  <c:v>6.8249517012340695</c:v>
                </c:pt>
                <c:pt idx="16">
                  <c:v>5.1782180878688289</c:v>
                </c:pt>
              </c:numCache>
            </c:numRef>
          </c:val>
        </c:ser>
        <c:ser>
          <c:idx val="1"/>
          <c:order val="2"/>
          <c:tx>
            <c:strRef>
              <c:f>Sheet1!$E$1</c:f>
              <c:strCache>
                <c:ptCount val="1"/>
                <c:pt idx="0">
                  <c:v>Netinka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5.3169257563187335E-3"/>
                  <c:y val="1.8815327919484207E-2"/>
                </c:manualLayout>
              </c:layout>
              <c:dLblPos val="ctr"/>
              <c:showVal val="1"/>
            </c:dLbl>
            <c:txPr>
              <a:bodyPr/>
              <a:lstStyle/>
              <a:p>
                <a:pPr algn="ctr">
                  <a:defRPr lang="lt-LT" sz="11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Val val="1"/>
          </c:dLbls>
          <c:cat>
            <c:multiLvlStrRef>
              <c:f>Sheet1!$A$2:$B$18</c:f>
              <c:multiLvlStrCache>
                <c:ptCount val="17"/>
                <c:lvl>
                  <c:pt idx="0">
                    <c:v>Lankėsi (gydėsi, lankė kitus)</c:v>
                  </c:pt>
                  <c:pt idx="1">
                    <c:v>Nesilankė</c:v>
                  </c:pt>
                  <c:pt idx="2">
                    <c:v> </c:v>
                  </c:pt>
                  <c:pt idx="3">
                    <c:v>Lankėsi (gydėsi, lankė kitus)</c:v>
                  </c:pt>
                  <c:pt idx="4">
                    <c:v>Nesilankė</c:v>
                  </c:pt>
                  <c:pt idx="5">
                    <c:v> </c:v>
                  </c:pt>
                  <c:pt idx="6">
                    <c:v>Lankėsi (gydėsi, lankė kitus)</c:v>
                  </c:pt>
                  <c:pt idx="7">
                    <c:v>Nesilankė</c:v>
                  </c:pt>
                  <c:pt idx="8">
                    <c:v> </c:v>
                  </c:pt>
                  <c:pt idx="9">
                    <c:v>Lankėsi (gydėsi, lankė kitus)</c:v>
                  </c:pt>
                  <c:pt idx="10">
                    <c:v>Nesilankė</c:v>
                  </c:pt>
                  <c:pt idx="11">
                    <c:v> </c:v>
                  </c:pt>
                  <c:pt idx="12">
                    <c:v>Lankėsi (gydėsi, lankė kitus)</c:v>
                  </c:pt>
                  <c:pt idx="13">
                    <c:v>Nesilankė</c:v>
                  </c:pt>
                  <c:pt idx="14">
                    <c:v> </c:v>
                  </c:pt>
                  <c:pt idx="15">
                    <c:v>Lankėsi (gydėsi, lankė kitus)</c:v>
                  </c:pt>
                  <c:pt idx="16">
                    <c:v>Nesilankė</c:v>
                  </c:pt>
                </c:lvl>
                <c:lvl>
                  <c:pt idx="2">
                    <c:v> </c:v>
                  </c:pt>
                  <c:pt idx="3">
                    <c:v> </c:v>
                  </c:pt>
                  <c:pt idx="5">
                    <c:v> </c:v>
                  </c:pt>
                  <c:pt idx="6">
                    <c:v> </c:v>
                  </c:pt>
                  <c:pt idx="8">
                    <c:v> </c:v>
                  </c:pt>
                  <c:pt idx="9">
                    <c:v> </c:v>
                  </c:pt>
                  <c:pt idx="11">
                    <c:v> </c:v>
                  </c:pt>
                  <c:pt idx="12">
                    <c:v> </c:v>
                  </c:pt>
                  <c:pt idx="14">
                    <c:v> </c:v>
                  </c:pt>
                  <c:pt idx="15">
                    <c:v> </c:v>
                  </c:pt>
                </c:lvl>
              </c:multiLvlStrCache>
            </c:multiLvlStrRef>
          </c:cat>
          <c:val>
            <c:numRef>
              <c:f>Sheet1!$E$2:$E$18</c:f>
              <c:numCache>
                <c:formatCode>0</c:formatCode>
                <c:ptCount val="17"/>
                <c:pt idx="0">
                  <c:v>1.1792570423189861</c:v>
                </c:pt>
                <c:pt idx="1">
                  <c:v>1.590086987507034</c:v>
                </c:pt>
                <c:pt idx="3">
                  <c:v>1.1462768596210067</c:v>
                </c:pt>
                <c:pt idx="4">
                  <c:v>1.6518668092957081</c:v>
                </c:pt>
                <c:pt idx="6">
                  <c:v>0.35715453498402633</c:v>
                </c:pt>
                <c:pt idx="7">
                  <c:v>0.94466245037190355</c:v>
                </c:pt>
                <c:pt idx="9">
                  <c:v>0.67399519466492752</c:v>
                </c:pt>
                <c:pt idx="10">
                  <c:v>0.61941618465416159</c:v>
                </c:pt>
                <c:pt idx="12">
                  <c:v>0</c:v>
                </c:pt>
                <c:pt idx="13">
                  <c:v>0.33290598141156003</c:v>
                </c:pt>
                <c:pt idx="15">
                  <c:v>0.78564451093944265</c:v>
                </c:pt>
                <c:pt idx="16">
                  <c:v>1.010293551980852</c:v>
                </c:pt>
              </c:numCache>
            </c:numRef>
          </c:val>
        </c:ser>
        <c:ser>
          <c:idx val="2"/>
          <c:order val="3"/>
          <c:tx>
            <c:strRef>
              <c:f>Sheet1!$F$1</c:f>
              <c:strCache>
                <c:ptCount val="1"/>
                <c:pt idx="0">
                  <c:v>Nežino, neatsakė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dLbls>
            <c:txPr>
              <a:bodyPr/>
              <a:lstStyle/>
              <a:p>
                <a:pPr>
                  <a:defRPr sz="1050"/>
                </a:pPr>
                <a:endParaRPr lang="lt-LT"/>
              </a:p>
            </c:txPr>
            <c:dLblPos val="ctr"/>
            <c:showVal val="1"/>
          </c:dLbls>
          <c:cat>
            <c:multiLvlStrRef>
              <c:f>Sheet1!$A$2:$B$18</c:f>
              <c:multiLvlStrCache>
                <c:ptCount val="17"/>
                <c:lvl>
                  <c:pt idx="0">
                    <c:v>Lankėsi (gydėsi, lankė kitus)</c:v>
                  </c:pt>
                  <c:pt idx="1">
                    <c:v>Nesilankė</c:v>
                  </c:pt>
                  <c:pt idx="2">
                    <c:v> </c:v>
                  </c:pt>
                  <c:pt idx="3">
                    <c:v>Lankėsi (gydėsi, lankė kitus)</c:v>
                  </c:pt>
                  <c:pt idx="4">
                    <c:v>Nesilankė</c:v>
                  </c:pt>
                  <c:pt idx="5">
                    <c:v> </c:v>
                  </c:pt>
                  <c:pt idx="6">
                    <c:v>Lankėsi (gydėsi, lankė kitus)</c:v>
                  </c:pt>
                  <c:pt idx="7">
                    <c:v>Nesilankė</c:v>
                  </c:pt>
                  <c:pt idx="8">
                    <c:v> </c:v>
                  </c:pt>
                  <c:pt idx="9">
                    <c:v>Lankėsi (gydėsi, lankė kitus)</c:v>
                  </c:pt>
                  <c:pt idx="10">
                    <c:v>Nesilankė</c:v>
                  </c:pt>
                  <c:pt idx="11">
                    <c:v> </c:v>
                  </c:pt>
                  <c:pt idx="12">
                    <c:v>Lankėsi (gydėsi, lankė kitus)</c:v>
                  </c:pt>
                  <c:pt idx="13">
                    <c:v>Nesilankė</c:v>
                  </c:pt>
                  <c:pt idx="14">
                    <c:v> </c:v>
                  </c:pt>
                  <c:pt idx="15">
                    <c:v>Lankėsi (gydėsi, lankė kitus)</c:v>
                  </c:pt>
                  <c:pt idx="16">
                    <c:v>Nesilankė</c:v>
                  </c:pt>
                </c:lvl>
                <c:lvl>
                  <c:pt idx="2">
                    <c:v> </c:v>
                  </c:pt>
                  <c:pt idx="3">
                    <c:v> </c:v>
                  </c:pt>
                  <c:pt idx="5">
                    <c:v> </c:v>
                  </c:pt>
                  <c:pt idx="6">
                    <c:v> </c:v>
                  </c:pt>
                  <c:pt idx="8">
                    <c:v> </c:v>
                  </c:pt>
                  <c:pt idx="9">
                    <c:v> </c:v>
                  </c:pt>
                  <c:pt idx="11">
                    <c:v> </c:v>
                  </c:pt>
                  <c:pt idx="12">
                    <c:v> </c:v>
                  </c:pt>
                  <c:pt idx="14">
                    <c:v> </c:v>
                  </c:pt>
                  <c:pt idx="15">
                    <c:v> </c:v>
                  </c:pt>
                </c:lvl>
              </c:multiLvlStrCache>
            </c:multiLvlStrRef>
          </c:cat>
          <c:val>
            <c:numRef>
              <c:f>Sheet1!$F$2:$F$18</c:f>
              <c:numCache>
                <c:formatCode>0</c:formatCode>
                <c:ptCount val="17"/>
                <c:pt idx="0">
                  <c:v>3.9061479728476112</c:v>
                </c:pt>
                <c:pt idx="1">
                  <c:v>35.927497311280021</c:v>
                </c:pt>
                <c:pt idx="3">
                  <c:v>2.355360104850416</c:v>
                </c:pt>
                <c:pt idx="4">
                  <c:v>28.763698600408492</c:v>
                </c:pt>
                <c:pt idx="6">
                  <c:v>2.820969802065644</c:v>
                </c:pt>
                <c:pt idx="7">
                  <c:v>31.586057557355787</c:v>
                </c:pt>
                <c:pt idx="9">
                  <c:v>1.3909537324791064</c:v>
                </c:pt>
                <c:pt idx="10">
                  <c:v>30.921030502353656</c:v>
                </c:pt>
                <c:pt idx="12">
                  <c:v>1.8743519152391332</c:v>
                </c:pt>
                <c:pt idx="13">
                  <c:v>30.399453037377612</c:v>
                </c:pt>
                <c:pt idx="15">
                  <c:v>5.1360093863102172</c:v>
                </c:pt>
                <c:pt idx="16">
                  <c:v>49.920133425839062</c:v>
                </c:pt>
              </c:numCache>
            </c:numRef>
          </c:val>
        </c:ser>
        <c:gapWidth val="40"/>
        <c:overlap val="100"/>
        <c:axId val="75993856"/>
        <c:axId val="75996160"/>
      </c:barChart>
      <c:catAx>
        <c:axId val="75993856"/>
        <c:scaling>
          <c:orientation val="maxMin"/>
        </c:scaling>
        <c:axPos val="l"/>
        <c:numFmt formatCode="General" sourceLinked="1"/>
        <c:minorTickMark val="cross"/>
        <c:tickLblPos val="nextTo"/>
        <c:txPr>
          <a:bodyPr rot="0" vert="horz"/>
          <a:lstStyle/>
          <a:p>
            <a:pPr>
              <a:defRPr sz="900"/>
            </a:pPr>
            <a:endParaRPr lang="lt-LT"/>
          </a:p>
        </c:txPr>
        <c:crossAx val="75996160"/>
        <c:crosses val="autoZero"/>
        <c:auto val="1"/>
        <c:lblAlgn val="ctr"/>
        <c:lblOffset val="100"/>
        <c:tickLblSkip val="1"/>
        <c:tickMarkSkip val="1"/>
      </c:catAx>
      <c:valAx>
        <c:axId val="75996160"/>
        <c:scaling>
          <c:orientation val="minMax"/>
        </c:scaling>
        <c:delete val="1"/>
        <c:axPos val="b"/>
        <c:numFmt formatCode="0%" sourceLinked="1"/>
        <c:tickLblPos val="none"/>
        <c:crossAx val="75993856"/>
        <c:crosses val="max"/>
        <c:crossBetween val="between"/>
      </c:valAx>
      <c:spPr>
        <a:noFill/>
        <a:ln w="25369">
          <a:noFill/>
        </a:ln>
      </c:spPr>
    </c:plotArea>
    <c:legend>
      <c:legendPos val="b"/>
      <c:layout>
        <c:manualLayout>
          <c:xMode val="edge"/>
          <c:yMode val="edge"/>
          <c:x val="9.6080895420536022E-2"/>
          <c:y val="8.4660813068247742E-2"/>
          <c:w val="0.87077246837231603"/>
          <c:h val="6.7608127047560793E-2"/>
        </c:manualLayout>
      </c:layout>
      <c:overlay val="1"/>
      <c:txPr>
        <a:bodyPr/>
        <a:lstStyle/>
        <a:p>
          <a:pPr>
            <a:defRPr sz="1200"/>
          </a:pPr>
          <a:endParaRPr lang="lt-LT"/>
        </a:p>
      </c:txPr>
    </c:legend>
    <c:plotVisOnly val="1"/>
    <c:dispBlanksAs val="gap"/>
    <c:showDLblsOverMax val="1"/>
  </c:chart>
  <c:spPr>
    <a:ln>
      <a:noFill/>
    </a:ln>
  </c:spPr>
  <c:txPr>
    <a:bodyPr/>
    <a:lstStyle/>
    <a:p>
      <a:pPr>
        <a:defRPr sz="1198" b="1"/>
      </a:pPr>
      <a:endParaRPr lang="lt-L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style val="10"/>
  <c:chart>
    <c:plotArea>
      <c:layout>
        <c:manualLayout>
          <c:layoutTarget val="inner"/>
          <c:xMode val="edge"/>
          <c:yMode val="edge"/>
          <c:x val="0.29232316218376247"/>
          <c:y val="0"/>
          <c:w val="0.59721396098366097"/>
          <c:h val="0.99870986557049279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Lankėsi (gydėsi, lankė kitus)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numFmt formatCode="#,##0.0" sourceLinked="0"/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lt-LT"/>
              </a:p>
            </c:txPr>
            <c:dLblPos val="inEnd"/>
            <c:showVal val="1"/>
          </c:dLbls>
          <c:cat>
            <c:strRef>
              <c:f>Sheet1!$A$2:$A$7</c:f>
              <c:strCache>
                <c:ptCount val="6"/>
                <c:pt idx="0">
                  <c:v>Patikimiausia gydymo įstaiga Lietuvoje</c:v>
                </c:pt>
                <c:pt idx="1">
                  <c:v>Gerą reputaciją (vardą) turinti ligoninė</c:v>
                </c:pt>
                <c:pt idx="2">
                  <c:v>Ligoninė, turinti pažangiausią medicinos ir diagnostikos įrangą</c:v>
                </c:pt>
                <c:pt idx="3">
                  <c:v>Dirba aukščiausios kvalifikacijos medikai ir kitas personalas</c:v>
                </c:pt>
                <c:pt idx="4">
                  <c:v>Platus teikiamų medicinos paslaugų spektras</c:v>
                </c:pt>
                <c:pt idx="5">
                  <c:v>Šios ligoninės medikai maloniai bendrauja su pacientais</c:v>
                </c:pt>
              </c:strCache>
            </c:strRef>
          </c:cat>
          <c:val>
            <c:numRef>
              <c:f>Sheet1!$B$2:$B$7</c:f>
              <c:numCache>
                <c:formatCode>#,#00</c:formatCode>
                <c:ptCount val="6"/>
                <c:pt idx="0">
                  <c:v>8.7388768637586782</c:v>
                </c:pt>
                <c:pt idx="1">
                  <c:v>8.7622112643087675</c:v>
                </c:pt>
                <c:pt idx="2">
                  <c:v>9.0159478896170064</c:v>
                </c:pt>
                <c:pt idx="3">
                  <c:v>8.9662305666270896</c:v>
                </c:pt>
                <c:pt idx="4">
                  <c:v>9.1234952816070489</c:v>
                </c:pt>
                <c:pt idx="5">
                  <c:v>8.655829725874181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Nesilankė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numFmt formatCode="#,##0.0" sourceLinked="0"/>
            <c:txPr>
              <a:bodyPr/>
              <a:lstStyle/>
              <a:p>
                <a:pPr algn="ctr">
                  <a:defRPr lang="lt-LT" sz="1100" b="1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Val val="1"/>
          </c:dLbls>
          <c:cat>
            <c:strRef>
              <c:f>Sheet1!$A$2:$A$7</c:f>
              <c:strCache>
                <c:ptCount val="6"/>
                <c:pt idx="0">
                  <c:v>Patikimiausia gydymo įstaiga Lietuvoje</c:v>
                </c:pt>
                <c:pt idx="1">
                  <c:v>Gerą reputaciją (vardą) turinti ligoninė</c:v>
                </c:pt>
                <c:pt idx="2">
                  <c:v>Ligoninė, turinti pažangiausią medicinos ir diagnostikos įrangą</c:v>
                </c:pt>
                <c:pt idx="3">
                  <c:v>Dirba aukščiausios kvalifikacijos medikai ir kitas personalas</c:v>
                </c:pt>
                <c:pt idx="4">
                  <c:v>Platus teikiamų medicinos paslaugų spektras</c:v>
                </c:pt>
                <c:pt idx="5">
                  <c:v>Šios ligoninės medikai maloniai bendrauja su pacientais</c:v>
                </c:pt>
              </c:strCache>
            </c:strRef>
          </c:cat>
          <c:val>
            <c:numRef>
              <c:f>Sheet1!$C$2:$C$7</c:f>
              <c:numCache>
                <c:formatCode>#,#00</c:formatCode>
                <c:ptCount val="6"/>
                <c:pt idx="0">
                  <c:v>8.3695739493733043</c:v>
                </c:pt>
                <c:pt idx="1">
                  <c:v>8.4692444684528709</c:v>
                </c:pt>
                <c:pt idx="2">
                  <c:v>8.7803348355309847</c:v>
                </c:pt>
                <c:pt idx="3">
                  <c:v>8.6844705499482391</c:v>
                </c:pt>
                <c:pt idx="4">
                  <c:v>8.8931259562573466</c:v>
                </c:pt>
                <c:pt idx="5">
                  <c:v>8.5231444446718889</c:v>
                </c:pt>
              </c:numCache>
            </c:numRef>
          </c:val>
        </c:ser>
        <c:dLbls>
          <c:showVal val="1"/>
        </c:dLbls>
        <c:gapWidth val="151"/>
        <c:overlap val="-45"/>
        <c:axId val="86370560"/>
        <c:axId val="87015424"/>
      </c:barChart>
      <c:catAx>
        <c:axId val="86370560"/>
        <c:scaling>
          <c:orientation val="maxMin"/>
        </c:scaling>
        <c:delete val="1"/>
        <c:axPos val="l"/>
        <c:numFmt formatCode="General" sourceLinked="1"/>
        <c:majorTickMark val="none"/>
        <c:tickLblPos val="none"/>
        <c:crossAx val="87015424"/>
        <c:crosses val="autoZero"/>
        <c:auto val="1"/>
        <c:lblAlgn val="ctr"/>
        <c:lblOffset val="100"/>
      </c:catAx>
      <c:valAx>
        <c:axId val="87015424"/>
        <c:scaling>
          <c:orientation val="minMax"/>
          <c:max val="10"/>
          <c:min val="1"/>
        </c:scaling>
        <c:delete val="1"/>
        <c:axPos val="t"/>
        <c:numFmt formatCode="#,#00" sourceLinked="1"/>
        <c:tickLblPos val="none"/>
        <c:crossAx val="86370560"/>
        <c:crosses val="autoZero"/>
        <c:crossBetween val="between"/>
      </c:valAx>
      <c:spPr>
        <a:noFill/>
        <a:ln w="25393">
          <a:noFill/>
        </a:ln>
      </c:spPr>
    </c:plotArea>
    <c:plotVisOnly val="1"/>
    <c:dispBlanksAs val="zero"/>
  </c:chart>
  <c:txPr>
    <a:bodyPr/>
    <a:lstStyle/>
    <a:p>
      <a:pPr>
        <a:defRPr sz="1400"/>
      </a:pPr>
      <a:endParaRPr lang="lt-L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4"/>
  <c:chart>
    <c:plotArea>
      <c:layout>
        <c:manualLayout>
          <c:layoutTarget val="inner"/>
          <c:xMode val="edge"/>
          <c:yMode val="edge"/>
          <c:x val="2.7664201948283472E-2"/>
          <c:y val="0.1759563851701689"/>
          <c:w val="0.93200949789939624"/>
          <c:h val="0.8096355893521906"/>
        </c:manualLayout>
      </c:layout>
      <c:barChart>
        <c:barDir val="bar"/>
        <c:grouping val="percentStacked"/>
        <c:ser>
          <c:idx val="3"/>
          <c:order val="0"/>
          <c:tx>
            <c:strRef>
              <c:f>Sheet1!$C$1</c:f>
              <c:strCache>
                <c:ptCount val="1"/>
                <c:pt idx="0">
                  <c:v>Peikėjai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1"/>
          <c:dLbls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lt-LT"/>
              </a:p>
            </c:txPr>
            <c:dLblPos val="ctr"/>
            <c:showVal val="1"/>
          </c:dLbls>
          <c:cat>
            <c:numRef>
              <c:f>Sheet1!$B$2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</c:formatCode>
                <c:ptCount val="1"/>
                <c:pt idx="0">
                  <c:v>8.2797160000000005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0"/>
          <c:order val="1"/>
          <c:tx>
            <c:strRef>
              <c:f>Sheet1!$D$1</c:f>
              <c:strCache>
                <c:ptCount val="1"/>
                <c:pt idx="0">
                  <c:v>Pasyvūs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dLbls>
            <c:txPr>
              <a:bodyPr/>
              <a:lstStyle/>
              <a:p>
                <a:pPr algn="ctr">
                  <a:defRPr lang="lt-LT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Val val="1"/>
          </c:dLbls>
          <c:cat>
            <c:numRef>
              <c:f>Sheet1!$B$2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</c:formatCode>
                <c:ptCount val="1"/>
                <c:pt idx="0">
                  <c:v>26.562889999999989</c:v>
                </c:pt>
              </c:numCache>
            </c:numRef>
          </c:val>
        </c:ser>
        <c:ser>
          <c:idx val="1"/>
          <c:order val="2"/>
          <c:tx>
            <c:strRef>
              <c:f>Sheet1!$E$1</c:f>
              <c:strCache>
                <c:ptCount val="1"/>
                <c:pt idx="0">
                  <c:v>Gerbėjai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8.8615429271980371E-3"/>
                  <c:y val="6.5950346017976261E-3"/>
                </c:manualLayout>
              </c:layout>
              <c:dLblPos val="ctr"/>
              <c:showVal val="1"/>
            </c:dLbl>
            <c:txPr>
              <a:bodyPr/>
              <a:lstStyle/>
              <a:p>
                <a:pPr algn="ctr">
                  <a:defRPr lang="lt-LT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Val val="1"/>
          </c:dLbls>
          <c:cat>
            <c:numRef>
              <c:f>Sheet1!$B$2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0</c:formatCode>
                <c:ptCount val="1"/>
                <c:pt idx="0">
                  <c:v>65.157399999999981</c:v>
                </c:pt>
              </c:numCache>
            </c:numRef>
          </c:val>
        </c:ser>
        <c:gapWidth val="40"/>
        <c:overlap val="100"/>
        <c:axId val="98797440"/>
        <c:axId val="98798976"/>
      </c:barChart>
      <c:catAx>
        <c:axId val="98797440"/>
        <c:scaling>
          <c:orientation val="maxMin"/>
        </c:scaling>
        <c:axPos val="l"/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/>
            </a:pPr>
            <a:endParaRPr lang="lt-LT"/>
          </a:p>
        </c:txPr>
        <c:crossAx val="98798976"/>
        <c:crosses val="autoZero"/>
        <c:auto val="1"/>
        <c:lblAlgn val="ctr"/>
        <c:lblOffset val="100"/>
        <c:tickLblSkip val="1"/>
        <c:tickMarkSkip val="1"/>
      </c:catAx>
      <c:valAx>
        <c:axId val="98798976"/>
        <c:scaling>
          <c:orientation val="minMax"/>
        </c:scaling>
        <c:delete val="1"/>
        <c:axPos val="b"/>
        <c:numFmt formatCode="0%" sourceLinked="1"/>
        <c:tickLblPos val="none"/>
        <c:crossAx val="98797440"/>
        <c:crosses val="max"/>
        <c:crossBetween val="between"/>
      </c:valAx>
      <c:spPr>
        <a:noFill/>
        <a:ln w="25369">
          <a:noFill/>
        </a:ln>
      </c:spPr>
    </c:plotArea>
    <c:legend>
      <c:legendPos val="b"/>
      <c:layout>
        <c:manualLayout>
          <c:xMode val="edge"/>
          <c:yMode val="edge"/>
          <c:x val="4.6456255028227873E-2"/>
          <c:y val="8.4660813068247742E-2"/>
          <c:w val="0.95229866330253665"/>
          <c:h val="6.7608127047560793E-2"/>
        </c:manualLayout>
      </c:layout>
      <c:overlay val="1"/>
      <c:txPr>
        <a:bodyPr/>
        <a:lstStyle/>
        <a:p>
          <a:pPr>
            <a:defRPr sz="1200"/>
          </a:pPr>
          <a:endParaRPr lang="lt-LT"/>
        </a:p>
      </c:txPr>
    </c:legend>
    <c:plotVisOnly val="1"/>
    <c:dispBlanksAs val="gap"/>
    <c:showDLblsOverMax val="1"/>
  </c:chart>
  <c:spPr>
    <a:ln>
      <a:noFill/>
    </a:ln>
  </c:spPr>
  <c:txPr>
    <a:bodyPr/>
    <a:lstStyle/>
    <a:p>
      <a:pPr>
        <a:defRPr sz="1198" b="1"/>
      </a:pPr>
      <a:endParaRPr lang="lt-L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style val="10"/>
  <c:chart>
    <c:plotArea>
      <c:layout>
        <c:manualLayout>
          <c:layoutTarget val="inner"/>
          <c:xMode val="edge"/>
          <c:yMode val="edge"/>
          <c:x val="0.29232316218376247"/>
          <c:y val="0"/>
          <c:w val="0.59721396098366097"/>
          <c:h val="0.91352739559152252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57%</a:t>
                    </a:r>
                    <a:endParaRPr lang="en-US" dirty="0"/>
                  </a:p>
                </c:rich>
              </c:tx>
              <c:dLblPos val="ctr"/>
              <c:showVal val="1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lt-LT"/>
              </a:p>
            </c:txPr>
            <c:dLblPos val="ctr"/>
            <c:showVal val="1"/>
          </c:dLbls>
          <c:cat>
            <c:strRef>
              <c:f>Sheet1!$A$2</c:f>
              <c:strCache>
                <c:ptCount val="1"/>
                <c:pt idx="0">
                  <c:v>Visi respondentai</c:v>
                </c:pt>
              </c:strCache>
            </c:strRef>
          </c:cat>
          <c:val>
            <c:numRef>
              <c:f>Sheet1!$B$2</c:f>
              <c:numCache>
                <c:formatCode>#,#00</c:formatCode>
                <c:ptCount val="1"/>
                <c:pt idx="0">
                  <c:v>57</c:v>
                </c:pt>
              </c:numCache>
            </c:numRef>
          </c:val>
        </c:ser>
        <c:dLbls>
          <c:showVal val="1"/>
        </c:dLbls>
        <c:gapWidth val="67"/>
        <c:overlap val="-13"/>
        <c:axId val="158604288"/>
        <c:axId val="158910336"/>
      </c:barChart>
      <c:catAx>
        <c:axId val="158604288"/>
        <c:scaling>
          <c:orientation val="maxMin"/>
        </c:scaling>
        <c:delete val="1"/>
        <c:axPos val="l"/>
        <c:numFmt formatCode="General" sourceLinked="1"/>
        <c:majorTickMark val="none"/>
        <c:tickLblPos val="none"/>
        <c:crossAx val="158910336"/>
        <c:crosses val="autoZero"/>
        <c:auto val="1"/>
        <c:lblAlgn val="ctr"/>
        <c:lblOffset val="100"/>
      </c:catAx>
      <c:valAx>
        <c:axId val="158910336"/>
        <c:scaling>
          <c:orientation val="minMax"/>
          <c:max val="100"/>
          <c:min val="1"/>
        </c:scaling>
        <c:delete val="1"/>
        <c:axPos val="t"/>
        <c:numFmt formatCode="#,#00" sourceLinked="1"/>
        <c:tickLblPos val="none"/>
        <c:crossAx val="158604288"/>
        <c:crosses val="autoZero"/>
        <c:crossBetween val="between"/>
      </c:valAx>
      <c:spPr>
        <a:noFill/>
        <a:ln w="25393">
          <a:noFill/>
        </a:ln>
      </c:spPr>
    </c:plotArea>
    <c:plotVisOnly val="1"/>
    <c:dispBlanksAs val="zero"/>
  </c:chart>
  <c:txPr>
    <a:bodyPr/>
    <a:lstStyle/>
    <a:p>
      <a:pPr>
        <a:defRPr sz="1400"/>
      </a:pPr>
      <a:endParaRPr lang="lt-L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4"/>
  <c:chart>
    <c:plotArea>
      <c:layout>
        <c:manualLayout>
          <c:layoutTarget val="inner"/>
          <c:xMode val="edge"/>
          <c:yMode val="edge"/>
          <c:x val="7.7288842340591662E-2"/>
          <c:y val="0.24782744022549458"/>
          <c:w val="0.88238485750708762"/>
          <c:h val="0.73776486336478608"/>
        </c:manualLayout>
      </c:layout>
      <c:barChart>
        <c:barDir val="bar"/>
        <c:grouping val="percentStacked"/>
        <c:ser>
          <c:idx val="3"/>
          <c:order val="0"/>
          <c:tx>
            <c:strRef>
              <c:f>Sheet1!$C$1</c:f>
              <c:strCache>
                <c:ptCount val="1"/>
                <c:pt idx="0">
                  <c:v>Patenkinti (7-10)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1"/>
          <c:dLbls>
            <c:txPr>
              <a:bodyPr/>
              <a:lstStyle/>
              <a:p>
                <a:pPr>
                  <a:defRPr sz="14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lt-LT"/>
              </a:p>
            </c:txPr>
            <c:dLblPos val="ctr"/>
            <c:showVal val="1"/>
          </c:dLbls>
          <c:cat>
            <c:numRef>
              <c:f>Sheet1!$B$2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</c:formatCode>
                <c:ptCount val="1"/>
                <c:pt idx="0">
                  <c:v>92.614903711813426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0"/>
          <c:order val="1"/>
          <c:tx>
            <c:strRef>
              <c:f>Sheet1!$D$1</c:f>
              <c:strCache>
                <c:ptCount val="1"/>
                <c:pt idx="0">
                  <c:v>Nei patenkinti, nei nepatenkinti (5-6)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dLbls>
            <c:txPr>
              <a:bodyPr/>
              <a:lstStyle/>
              <a:p>
                <a:pPr algn="ctr">
                  <a:defRPr lang="lt-LT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Val val="1"/>
          </c:dLbls>
          <c:cat>
            <c:numRef>
              <c:f>Sheet1!$B$2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</c:formatCode>
                <c:ptCount val="1"/>
                <c:pt idx="0">
                  <c:v>5.7135737926080514</c:v>
                </c:pt>
              </c:numCache>
            </c:numRef>
          </c:val>
        </c:ser>
        <c:ser>
          <c:idx val="1"/>
          <c:order val="2"/>
          <c:tx>
            <c:strRef>
              <c:f>Sheet1!$E$1</c:f>
              <c:strCache>
                <c:ptCount val="1"/>
                <c:pt idx="0">
                  <c:v>Nepatenkinti (1-4)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1.066962682425254E-3"/>
                </c:manualLayout>
              </c:layout>
              <c:dLblPos val="ctr"/>
              <c:showVal val="1"/>
            </c:dLbl>
            <c:txPr>
              <a:bodyPr/>
              <a:lstStyle/>
              <a:p>
                <a:pPr algn="ctr">
                  <a:defRPr lang="lt-LT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Val val="1"/>
          </c:dLbls>
          <c:cat>
            <c:numRef>
              <c:f>Sheet1!$B$2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0</c:formatCode>
                <c:ptCount val="1"/>
                <c:pt idx="0">
                  <c:v>1.1998763220210584</c:v>
                </c:pt>
              </c:numCache>
            </c:numRef>
          </c:val>
        </c:ser>
        <c:ser>
          <c:idx val="2"/>
          <c:order val="3"/>
          <c:tx>
            <c:strRef>
              <c:f>Sheet1!$F$1</c:f>
              <c:strCache>
                <c:ptCount val="1"/>
                <c:pt idx="0">
                  <c:v>Nežino, neatsakė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3.5446171708791597E-3"/>
                  <c:y val="0.12715705159598206"/>
                </c:manualLayout>
              </c:layout>
              <c:dLblPos val="ctr"/>
              <c:showVal val="1"/>
            </c:dLbl>
            <c:txPr>
              <a:bodyPr/>
              <a:lstStyle/>
              <a:p>
                <a:pPr algn="ctr">
                  <a:defRPr lang="lt-LT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Val val="1"/>
          </c:dLbls>
          <c:cat>
            <c:numRef>
              <c:f>Sheet1!$B$2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0</c:formatCode>
                <c:ptCount val="1"/>
                <c:pt idx="0">
                  <c:v>0.4716461735574789</c:v>
                </c:pt>
              </c:numCache>
            </c:numRef>
          </c:val>
        </c:ser>
        <c:gapWidth val="40"/>
        <c:overlap val="100"/>
        <c:axId val="150837888"/>
        <c:axId val="151330176"/>
      </c:barChart>
      <c:catAx>
        <c:axId val="150837888"/>
        <c:scaling>
          <c:orientation val="maxMin"/>
        </c:scaling>
        <c:axPos val="l"/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/>
            </a:pPr>
            <a:endParaRPr lang="lt-LT"/>
          </a:p>
        </c:txPr>
        <c:crossAx val="151330176"/>
        <c:crosses val="autoZero"/>
        <c:auto val="1"/>
        <c:lblAlgn val="ctr"/>
        <c:lblOffset val="100"/>
        <c:tickLblSkip val="1"/>
        <c:tickMarkSkip val="1"/>
      </c:catAx>
      <c:valAx>
        <c:axId val="151330176"/>
        <c:scaling>
          <c:orientation val="minMax"/>
          <c:min val="0"/>
        </c:scaling>
        <c:delete val="1"/>
        <c:axPos val="b"/>
        <c:numFmt formatCode="0%" sourceLinked="1"/>
        <c:tickLblPos val="none"/>
        <c:crossAx val="150837888"/>
        <c:crosses val="max"/>
        <c:crossBetween val="between"/>
      </c:valAx>
      <c:spPr>
        <a:noFill/>
        <a:ln w="25369">
          <a:noFill/>
        </a:ln>
      </c:spPr>
    </c:plotArea>
    <c:legend>
      <c:legendPos val="b"/>
      <c:layout>
        <c:manualLayout>
          <c:xMode val="edge"/>
          <c:yMode val="edge"/>
          <c:x val="2.5188552002952908E-2"/>
          <c:y val="8.4660813068247742E-2"/>
          <c:w val="0.94166481178989991"/>
          <c:h val="6.7608127047560793E-2"/>
        </c:manualLayout>
      </c:layout>
      <c:overlay val="1"/>
      <c:txPr>
        <a:bodyPr/>
        <a:lstStyle/>
        <a:p>
          <a:pPr>
            <a:defRPr sz="1100"/>
          </a:pPr>
          <a:endParaRPr lang="lt-LT"/>
        </a:p>
      </c:txPr>
    </c:legend>
    <c:plotVisOnly val="1"/>
    <c:dispBlanksAs val="gap"/>
    <c:showDLblsOverMax val="1"/>
  </c:chart>
  <c:spPr>
    <a:ln>
      <a:noFill/>
    </a:ln>
  </c:spPr>
  <c:txPr>
    <a:bodyPr/>
    <a:lstStyle/>
    <a:p>
      <a:pPr>
        <a:defRPr sz="1198" b="1"/>
      </a:pPr>
      <a:endParaRPr lang="lt-L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style val="10"/>
  <c:chart>
    <c:plotArea>
      <c:layout>
        <c:manualLayout>
          <c:layoutTarget val="inner"/>
          <c:xMode val="edge"/>
          <c:yMode val="edge"/>
          <c:x val="0.29232316218376247"/>
          <c:y val="0"/>
          <c:w val="0.59721396098366097"/>
          <c:h val="0.91352739559152252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numFmt formatCode="#,##0.0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lt-LT"/>
              </a:p>
            </c:txPr>
            <c:dLblPos val="inEnd"/>
            <c:showVal val="1"/>
          </c:dLbls>
          <c:cat>
            <c:strRef>
              <c:f>Sheet1!$A$2</c:f>
              <c:strCache>
                <c:ptCount val="1"/>
                <c:pt idx="0">
                  <c:v>Visi respondentai</c:v>
                </c:pt>
              </c:strCache>
            </c:strRef>
          </c:cat>
          <c:val>
            <c:numRef>
              <c:f>Sheet1!$B$2</c:f>
              <c:numCache>
                <c:formatCode>#,#00</c:formatCode>
                <c:ptCount val="1"/>
                <c:pt idx="0">
                  <c:v>8.6344500000000011</c:v>
                </c:pt>
              </c:numCache>
            </c:numRef>
          </c:val>
        </c:ser>
        <c:dLbls>
          <c:showVal val="1"/>
        </c:dLbls>
        <c:gapWidth val="67"/>
        <c:overlap val="-13"/>
        <c:axId val="158660096"/>
        <c:axId val="158662016"/>
      </c:barChart>
      <c:catAx>
        <c:axId val="158660096"/>
        <c:scaling>
          <c:orientation val="maxMin"/>
        </c:scaling>
        <c:delete val="1"/>
        <c:axPos val="l"/>
        <c:numFmt formatCode="General" sourceLinked="1"/>
        <c:majorTickMark val="none"/>
        <c:tickLblPos val="none"/>
        <c:crossAx val="158662016"/>
        <c:crosses val="autoZero"/>
        <c:auto val="1"/>
        <c:lblAlgn val="ctr"/>
        <c:lblOffset val="100"/>
      </c:catAx>
      <c:valAx>
        <c:axId val="158662016"/>
        <c:scaling>
          <c:orientation val="minMax"/>
          <c:max val="10"/>
          <c:min val="1"/>
        </c:scaling>
        <c:delete val="1"/>
        <c:axPos val="t"/>
        <c:numFmt formatCode="#,#00" sourceLinked="1"/>
        <c:tickLblPos val="none"/>
        <c:crossAx val="158660096"/>
        <c:crosses val="autoZero"/>
        <c:crossBetween val="between"/>
      </c:valAx>
      <c:spPr>
        <a:noFill/>
        <a:ln w="25393">
          <a:noFill/>
        </a:ln>
      </c:spPr>
    </c:plotArea>
    <c:plotVisOnly val="1"/>
    <c:dispBlanksAs val="zero"/>
  </c:chart>
  <c:txPr>
    <a:bodyPr/>
    <a:lstStyle/>
    <a:p>
      <a:pPr>
        <a:defRPr sz="1400"/>
      </a:pPr>
      <a:endParaRPr lang="lt-L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style val="14"/>
  <c:chart>
    <c:plotArea>
      <c:layout>
        <c:manualLayout>
          <c:layoutTarget val="inner"/>
          <c:xMode val="edge"/>
          <c:yMode val="edge"/>
          <c:x val="0.27047053186679382"/>
          <c:y val="0.1759563851701689"/>
          <c:w val="0.68920325330050214"/>
          <c:h val="0.8096355893521906"/>
        </c:manualLayout>
      </c:layout>
      <c:barChart>
        <c:barDir val="bar"/>
        <c:grouping val="percentStacked"/>
        <c:ser>
          <c:idx val="3"/>
          <c:order val="0"/>
          <c:tx>
            <c:strRef>
              <c:f>Sheet1!$C$1</c:f>
              <c:strCache>
                <c:ptCount val="1"/>
                <c:pt idx="0">
                  <c:v>Pasirinktų (7-10)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1"/>
          <c:dLbls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lt-LT"/>
              </a:p>
            </c:txPr>
            <c:dLblPos val="ctr"/>
            <c:showVal val="1"/>
          </c:dLbls>
          <c:cat>
            <c:strRef>
              <c:f>Sheet1!$B$2:$B$5</c:f>
              <c:strCache>
                <c:ptCount val="4"/>
                <c:pt idx="0">
                  <c:v>Visi respondentai</c:v>
                </c:pt>
                <c:pt idx="2">
                  <c:v>Lankėsi (gydėsi, lankė kitus)</c:v>
                </c:pt>
                <c:pt idx="3">
                  <c:v>Nesilankė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0">
                  <c:v>63.084608927600947</c:v>
                </c:pt>
                <c:pt idx="2" formatCode="0">
                  <c:v>89.409689276924809</c:v>
                </c:pt>
                <c:pt idx="3" formatCode="0">
                  <c:v>47.336560570286835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0"/>
          <c:order val="1"/>
          <c:tx>
            <c:strRef>
              <c:f>Sheet1!$D$1</c:f>
              <c:strCache>
                <c:ptCount val="1"/>
                <c:pt idx="0">
                  <c:v>Nei taip, nei ne (5-6)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dLbls>
            <c:txPr>
              <a:bodyPr/>
              <a:lstStyle/>
              <a:p>
                <a:pPr algn="ctr">
                  <a:defRPr lang="lt-LT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Val val="1"/>
          </c:dLbls>
          <c:cat>
            <c:strRef>
              <c:f>Sheet1!$B$2:$B$5</c:f>
              <c:strCache>
                <c:ptCount val="4"/>
                <c:pt idx="0">
                  <c:v>Visi respondentai</c:v>
                </c:pt>
                <c:pt idx="2">
                  <c:v>Lankėsi (gydėsi, lankė kitus)</c:v>
                </c:pt>
                <c:pt idx="3">
                  <c:v>Nesilankė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 formatCode="0">
                  <c:v>8.416321409323297</c:v>
                </c:pt>
                <c:pt idx="2" formatCode="0">
                  <c:v>6.1916308653955481</c:v>
                </c:pt>
                <c:pt idx="3" formatCode="0">
                  <c:v>9.7471638531425633</c:v>
                </c:pt>
              </c:numCache>
            </c:numRef>
          </c:val>
        </c:ser>
        <c:ser>
          <c:idx val="1"/>
          <c:order val="2"/>
          <c:tx>
            <c:strRef>
              <c:f>Sheet1!$E$1</c:f>
              <c:strCache>
                <c:ptCount val="1"/>
                <c:pt idx="0">
                  <c:v>Nepasirinktų (1-4)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8.8615429271980371E-3"/>
                  <c:y val="6.5950346017976261E-3"/>
                </c:manualLayout>
              </c:layout>
              <c:dLblPos val="ctr"/>
              <c:showVal val="1"/>
            </c:dLbl>
            <c:txPr>
              <a:bodyPr/>
              <a:lstStyle/>
              <a:p>
                <a:pPr algn="ctr">
                  <a:defRPr lang="lt-LT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Val val="1"/>
          </c:dLbls>
          <c:cat>
            <c:strRef>
              <c:f>Sheet1!$B$2:$B$5</c:f>
              <c:strCache>
                <c:ptCount val="4"/>
                <c:pt idx="0">
                  <c:v>Visi respondentai</c:v>
                </c:pt>
                <c:pt idx="2">
                  <c:v>Lankėsi (gydėsi, lankė kitus)</c:v>
                </c:pt>
                <c:pt idx="3">
                  <c:v>Nesilankė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 formatCode="0">
                  <c:v>8.8574673777281188</c:v>
                </c:pt>
                <c:pt idx="2" formatCode="0">
                  <c:v>1.9955266019067981</c:v>
                </c:pt>
                <c:pt idx="3" formatCode="0">
                  <c:v>12.962380780791435</c:v>
                </c:pt>
              </c:numCache>
            </c:numRef>
          </c:val>
        </c:ser>
        <c:ser>
          <c:idx val="2"/>
          <c:order val="3"/>
          <c:tx>
            <c:strRef>
              <c:f>Sheet1!$F$1</c:f>
              <c:strCache>
                <c:ptCount val="1"/>
                <c:pt idx="0">
                  <c:v>Nežino, neatsakė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dLbls>
            <c:txPr>
              <a:bodyPr/>
              <a:lstStyle/>
              <a:p>
                <a:pPr algn="ctr">
                  <a:defRPr lang="lt-LT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Val val="1"/>
          </c:dLbls>
          <c:cat>
            <c:strRef>
              <c:f>Sheet1!$B$2:$B$5</c:f>
              <c:strCache>
                <c:ptCount val="4"/>
                <c:pt idx="0">
                  <c:v>Visi respondentai</c:v>
                </c:pt>
                <c:pt idx="2">
                  <c:v>Lankėsi (gydėsi, lankė kitus)</c:v>
                </c:pt>
                <c:pt idx="3">
                  <c:v>Nesilankė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 formatCode="0">
                  <c:v>19.641602285347819</c:v>
                </c:pt>
                <c:pt idx="2" formatCode="0">
                  <c:v>2.4031532557728754</c:v>
                </c:pt>
                <c:pt idx="3" formatCode="0">
                  <c:v>29.953894795779316</c:v>
                </c:pt>
              </c:numCache>
            </c:numRef>
          </c:val>
        </c:ser>
        <c:gapWidth val="40"/>
        <c:overlap val="100"/>
        <c:axId val="161119232"/>
        <c:axId val="174873984"/>
      </c:barChart>
      <c:catAx>
        <c:axId val="161119232"/>
        <c:scaling>
          <c:orientation val="maxMin"/>
        </c:scaling>
        <c:axPos val="l"/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/>
            </a:pPr>
            <a:endParaRPr lang="lt-LT"/>
          </a:p>
        </c:txPr>
        <c:crossAx val="174873984"/>
        <c:crosses val="autoZero"/>
        <c:auto val="1"/>
        <c:lblAlgn val="ctr"/>
        <c:lblOffset val="100"/>
        <c:tickLblSkip val="1"/>
        <c:tickMarkSkip val="1"/>
      </c:catAx>
      <c:valAx>
        <c:axId val="174873984"/>
        <c:scaling>
          <c:orientation val="minMax"/>
        </c:scaling>
        <c:delete val="1"/>
        <c:axPos val="b"/>
        <c:numFmt formatCode="0%" sourceLinked="1"/>
        <c:tickLblPos val="none"/>
        <c:crossAx val="161119232"/>
        <c:crosses val="max"/>
        <c:crossBetween val="between"/>
      </c:valAx>
      <c:spPr>
        <a:noFill/>
        <a:ln w="25369">
          <a:noFill/>
        </a:ln>
      </c:spPr>
    </c:plotArea>
    <c:legend>
      <c:legendPos val="b"/>
      <c:layout>
        <c:manualLayout>
          <c:xMode val="edge"/>
          <c:yMode val="edge"/>
          <c:x val="9.6080895420536022E-2"/>
          <c:y val="8.4660813068247742E-2"/>
          <c:w val="0.87077246837231603"/>
          <c:h val="6.7608127047560793E-2"/>
        </c:manualLayout>
      </c:layout>
      <c:overlay val="1"/>
      <c:txPr>
        <a:bodyPr/>
        <a:lstStyle/>
        <a:p>
          <a:pPr>
            <a:defRPr sz="1200"/>
          </a:pPr>
          <a:endParaRPr lang="lt-LT"/>
        </a:p>
      </c:txPr>
    </c:legend>
    <c:plotVisOnly val="1"/>
    <c:dispBlanksAs val="gap"/>
    <c:showDLblsOverMax val="1"/>
  </c:chart>
  <c:spPr>
    <a:ln>
      <a:noFill/>
    </a:ln>
  </c:spPr>
  <c:txPr>
    <a:bodyPr/>
    <a:lstStyle/>
    <a:p>
      <a:pPr>
        <a:defRPr sz="1198" b="1"/>
      </a:pPr>
      <a:endParaRPr lang="lt-L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style val="10"/>
  <c:chart>
    <c:plotArea>
      <c:layout>
        <c:manualLayout>
          <c:layoutTarget val="inner"/>
          <c:xMode val="edge"/>
          <c:yMode val="edge"/>
          <c:x val="0.29232316218376247"/>
          <c:y val="0"/>
          <c:w val="0.59721396098366097"/>
          <c:h val="0.91352739559152252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numFmt formatCode="#,##0.0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lt-LT"/>
              </a:p>
            </c:txPr>
            <c:dLblPos val="inEnd"/>
            <c:showVal val="1"/>
          </c:dLbls>
          <c:cat>
            <c:strRef>
              <c:f>Sheet1!$A$2:$A$5</c:f>
              <c:strCache>
                <c:ptCount val="4"/>
                <c:pt idx="0">
                  <c:v>Visi respondentai</c:v>
                </c:pt>
                <c:pt idx="2">
                  <c:v>Lankėsi (gydėsi, lankė kitus)</c:v>
                </c:pt>
                <c:pt idx="3">
                  <c:v>Nesilankė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#,#00">
                  <c:v>7.8863981975424382</c:v>
                </c:pt>
                <c:pt idx="2" formatCode="#,#00">
                  <c:v>8.6722930956664044</c:v>
                </c:pt>
                <c:pt idx="3" formatCode="0">
                  <c:v>7.2313499367131939</c:v>
                </c:pt>
              </c:numCache>
            </c:numRef>
          </c:val>
        </c:ser>
        <c:dLbls>
          <c:showVal val="1"/>
        </c:dLbls>
        <c:gapWidth val="67"/>
        <c:overlap val="-13"/>
        <c:axId val="177642496"/>
        <c:axId val="180056832"/>
      </c:barChart>
      <c:catAx>
        <c:axId val="177642496"/>
        <c:scaling>
          <c:orientation val="maxMin"/>
        </c:scaling>
        <c:delete val="1"/>
        <c:axPos val="l"/>
        <c:numFmt formatCode="General" sourceLinked="1"/>
        <c:majorTickMark val="none"/>
        <c:tickLblPos val="none"/>
        <c:crossAx val="180056832"/>
        <c:crosses val="autoZero"/>
        <c:auto val="1"/>
        <c:lblAlgn val="ctr"/>
        <c:lblOffset val="100"/>
      </c:catAx>
      <c:valAx>
        <c:axId val="180056832"/>
        <c:scaling>
          <c:orientation val="minMax"/>
          <c:max val="10"/>
          <c:min val="1"/>
        </c:scaling>
        <c:delete val="1"/>
        <c:axPos val="t"/>
        <c:numFmt formatCode="#,#00" sourceLinked="1"/>
        <c:tickLblPos val="none"/>
        <c:crossAx val="177642496"/>
        <c:crosses val="autoZero"/>
        <c:crossBetween val="between"/>
      </c:valAx>
      <c:spPr>
        <a:noFill/>
        <a:ln w="25393">
          <a:noFill/>
        </a:ln>
      </c:spPr>
    </c:plotArea>
    <c:plotVisOnly val="1"/>
    <c:dispBlanksAs val="zero"/>
  </c:chart>
  <c:txPr>
    <a:bodyPr/>
    <a:lstStyle/>
    <a:p>
      <a:pPr>
        <a:defRPr sz="1400"/>
      </a:pPr>
      <a:endParaRPr lang="lt-L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07494-2E13-4150-8267-DF859CAB779B}" type="datetimeFigureOut">
              <a:rPr lang="lt-LT" smtClean="0"/>
              <a:t>2019-07-11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7651F-DE60-49AF-BF1A-93A302F049C9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kaidrės vaizdo vietos rezervavimo ženkla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Pastabų vietos rezervavimo ženkl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t-LT" smtClean="0"/>
          </a:p>
        </p:txBody>
      </p:sp>
      <p:sp>
        <p:nvSpPr>
          <p:cNvPr id="55300" name="Skaidrės numerio vietos rezervavimo ženkla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A37B6D1-9CEE-4C92-BE39-9F0751671C4D}" type="slidenum">
              <a:rPr lang="lt-LT" smtClean="0"/>
              <a:pPr eaLnBrk="1" hangingPunct="1"/>
              <a:t>2</a:t>
            </a:fld>
            <a:endParaRPr lang="lt-L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kaidrės vaizdo vietos rezervavimo ženkla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Pastabų vietos rezervavimo ženkl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t-LT" smtClean="0"/>
          </a:p>
        </p:txBody>
      </p:sp>
      <p:sp>
        <p:nvSpPr>
          <p:cNvPr id="55300" name="Skaidrės numerio vietos rezervavimo ženkla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A37B6D1-9CEE-4C92-BE39-9F0751671C4D}" type="slidenum">
              <a:rPr lang="lt-LT" smtClean="0"/>
              <a:pPr eaLnBrk="1" hangingPunct="1"/>
              <a:t>3</a:t>
            </a:fld>
            <a:endParaRPr lang="lt-L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kaidrės vaizdo vietos rezervavimo ženkla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Pastabų vietos rezervavimo ženkl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t-LT" smtClean="0"/>
          </a:p>
        </p:txBody>
      </p:sp>
      <p:sp>
        <p:nvSpPr>
          <p:cNvPr id="55300" name="Skaidrės numerio vietos rezervavimo ženkla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A37B6D1-9CEE-4C92-BE39-9F0751671C4D}" type="slidenum">
              <a:rPr lang="lt-LT" smtClean="0"/>
              <a:pPr eaLnBrk="1" hangingPunct="1"/>
              <a:t>4</a:t>
            </a:fld>
            <a:endParaRPr lang="lt-L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kaidrės vaizdo vietos rezervavimo ženkla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Pastabų vietos rezervavimo ženkl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t-LT" smtClean="0"/>
          </a:p>
        </p:txBody>
      </p:sp>
      <p:sp>
        <p:nvSpPr>
          <p:cNvPr id="55300" name="Skaidrės numerio vietos rezervavimo ženkla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A37B6D1-9CEE-4C92-BE39-9F0751671C4D}" type="slidenum">
              <a:rPr lang="lt-LT" smtClean="0"/>
              <a:pPr eaLnBrk="1" hangingPunct="1"/>
              <a:t>5</a:t>
            </a:fld>
            <a:endParaRPr lang="lt-L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kaidrės vaizdo vietos rezervavimo ženkla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Pastabų vietos rezervavimo ženkl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t-LT" smtClean="0"/>
          </a:p>
        </p:txBody>
      </p:sp>
      <p:sp>
        <p:nvSpPr>
          <p:cNvPr id="55300" name="Skaidrės numerio vietos rezervavimo ženkla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A37B6D1-9CEE-4C92-BE39-9F0751671C4D}" type="slidenum">
              <a:rPr lang="lt-LT" smtClean="0"/>
              <a:pPr eaLnBrk="1" hangingPunct="1"/>
              <a:t>6</a:t>
            </a:fld>
            <a:endParaRPr lang="lt-L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2019-07-11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2019-07-11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2019-07-11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0DF0FF-FF47-46A1-B421-EFBA45B59047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xmlns="" val="1064217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3366FF"/>
                </a:solidFill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"/>
              </a:defRPr>
            </a:lvl1pPr>
            <a:lvl2pPr marL="456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4089065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3810000"/>
            <a:ext cx="8229600" cy="1066800"/>
          </a:xfrm>
        </p:spPr>
        <p:txBody>
          <a:bodyPr>
            <a:normAutofit/>
          </a:bodyPr>
          <a:lstStyle>
            <a:lvl1pPr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2A060-D3E9-48B9-B229-7D345774E98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748981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524000"/>
            <a:ext cx="8229600" cy="533400"/>
          </a:xfrm>
        </p:spPr>
        <p:txBody>
          <a:bodyPr>
            <a:normAutofit/>
          </a:bodyPr>
          <a:lstStyle>
            <a:lvl1pPr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2133600"/>
            <a:ext cx="8229600" cy="762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7200" y="2971800"/>
            <a:ext cx="8229600" cy="762000"/>
          </a:xfrm>
          <a:solidFill>
            <a:srgbClr val="BAF1D9"/>
          </a:solidFill>
        </p:spPr>
        <p:txBody>
          <a:bodyPr>
            <a:normAutofit/>
          </a:bodyPr>
          <a:lstStyle>
            <a:lvl1pPr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57200" y="3810000"/>
            <a:ext cx="8229600" cy="762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57200" y="4648200"/>
            <a:ext cx="8229600" cy="762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0BA88-9202-4A83-B5FF-4D92880ABD7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65451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524000"/>
            <a:ext cx="8229600" cy="533400"/>
          </a:xfrm>
        </p:spPr>
        <p:txBody>
          <a:bodyPr>
            <a:normAutofit/>
          </a:bodyPr>
          <a:lstStyle>
            <a:lvl1pPr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2514600"/>
            <a:ext cx="8229600" cy="762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7200" y="3429000"/>
            <a:ext cx="8229600" cy="762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57200" y="4343400"/>
            <a:ext cx="8229600" cy="762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EC269-3FF0-4DC5-BFA7-BD0CA17F0ED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531587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914401" y="2133603"/>
            <a:ext cx="5026025" cy="2612958"/>
          </a:xfrm>
          <a:prstGeom prst="rect">
            <a:avLst/>
          </a:prstGeom>
          <a:noFill/>
        </p:spPr>
        <p:txBody>
          <a:bodyPr lIns="91377" tIns="45688" rIns="91377" bIns="4568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882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  <a:latin typeface="Arial" pitchFamily="34" charset="0"/>
              </a:rPr>
              <a:t>UAB "Baltijos tyrimai”</a:t>
            </a:r>
          </a:p>
          <a:p>
            <a:pPr defTabSz="456882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lt-LT" dirty="0" smtClean="0">
                <a:solidFill>
                  <a:prstClr val="white"/>
                </a:solidFill>
                <a:latin typeface="Arial" pitchFamily="34" charset="0"/>
              </a:rPr>
              <a:t>Smolensko</a:t>
            </a:r>
            <a:r>
              <a:rPr lang="en-US" dirty="0" smtClean="0">
                <a:solidFill>
                  <a:prstClr val="white"/>
                </a:solidFill>
                <a:latin typeface="Arial" pitchFamily="34" charset="0"/>
              </a:rPr>
              <a:t> 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</a:rPr>
              <a:t>g. </a:t>
            </a:r>
            <a:r>
              <a:rPr lang="lt-LT" dirty="0" smtClean="0">
                <a:solidFill>
                  <a:prstClr val="white"/>
                </a:solidFill>
                <a:latin typeface="Arial" pitchFamily="34" charset="0"/>
              </a:rPr>
              <a:t>10a</a:t>
            </a:r>
            <a:r>
              <a:rPr lang="en-US" dirty="0" smtClean="0">
                <a:solidFill>
                  <a:prstClr val="white"/>
                </a:solidFill>
                <a:latin typeface="Arial" pitchFamily="34" charset="0"/>
              </a:rPr>
              <a:t>, Vilnius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</a:rPr>
              <a:t>, Lietuva</a:t>
            </a:r>
          </a:p>
          <a:p>
            <a:pPr defTabSz="456882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  <a:latin typeface="Arial" pitchFamily="34" charset="0"/>
              </a:rPr>
              <a:t>Tel. (370-5) 2120104</a:t>
            </a:r>
          </a:p>
          <a:p>
            <a:pPr defTabSz="456882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  <a:latin typeface="Arial" pitchFamily="34" charset="0"/>
              </a:rPr>
              <a:t>Faks. (370-5) 2127145</a:t>
            </a:r>
          </a:p>
          <a:p>
            <a:pPr defTabSz="456882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  <a:latin typeface="Arial" pitchFamily="34" charset="0"/>
              </a:rPr>
              <a:t>Įmones kodas: 1036731</a:t>
            </a:r>
          </a:p>
          <a:p>
            <a:pPr defTabSz="456882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  <a:latin typeface="Arial" pitchFamily="34" charset="0"/>
              </a:rPr>
              <a:t>PVM moketojo kodas: LT103673113</a:t>
            </a:r>
          </a:p>
          <a:p>
            <a:pPr defTabSz="456882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  <a:latin typeface="Arial" pitchFamily="34" charset="0"/>
              </a:rPr>
              <a:t>El.p. info@baltic-surveys.lt</a:t>
            </a:r>
            <a:endParaRPr lang="lt-LT" dirty="0">
              <a:solidFill>
                <a:prstClr val="white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8186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Pavadinimas ir grafik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iagramos vietos rezervavimo ženklas 2"/>
          <p:cNvSpPr>
            <a:spLocks noGrp="1"/>
          </p:cNvSpPr>
          <p:nvPr>
            <p:ph type="chart" idx="1"/>
          </p:nvPr>
        </p:nvSpPr>
        <p:spPr>
          <a:xfrm>
            <a:off x="457200" y="1600203"/>
            <a:ext cx="8229600" cy="4525963"/>
          </a:xfrm>
        </p:spPr>
        <p:txBody>
          <a:bodyPr/>
          <a:lstStyle/>
          <a:p>
            <a:pPr lvl="0"/>
            <a:endParaRPr lang="lt-LT" noProof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377" tIns="45688" rIns="91377" bIns="45688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ea typeface="ＭＳ Ｐゴシック"/>
                <a:cs typeface="ＭＳ Ｐゴシック"/>
              </a:defRPr>
            </a:lvl1pPr>
          </a:lstStyle>
          <a:p>
            <a:pPr defTabSz="456882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7019925" y="6553200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685C202-8405-406F-A494-C4C6A5423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9290599"/>
      </p:ext>
    </p:extLst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009F45-D6ED-4719-8162-35D90D0C5498}" type="slidenum">
              <a:rPr lang="lt-LT" altLang="en-US"/>
              <a:pPr/>
              <a:t>‹#›</a:t>
            </a:fld>
            <a:endParaRPr lang="lt-LT" altLang="en-US"/>
          </a:p>
        </p:txBody>
      </p:sp>
      <p:sp>
        <p:nvSpPr>
          <p:cNvPr id="5" name="Stačiakampis 4"/>
          <p:cNvSpPr/>
          <p:nvPr userDrawn="1"/>
        </p:nvSpPr>
        <p:spPr bwMode="auto">
          <a:xfrm>
            <a:off x="2344" y="-26984"/>
            <a:ext cx="9141656" cy="9090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405" tIns="19202" rIns="38405" bIns="19202" numCol="1" rtlCol="0" anchor="t" anchorCtr="0" compatLnSpc="1">
            <a:prstTxWarp prst="textNoShape">
              <a:avLst/>
            </a:prstTxWarp>
          </a:bodyPr>
          <a:lstStyle/>
          <a:p>
            <a:pPr defTabSz="192024" fontAlgn="base">
              <a:spcBef>
                <a:spcPct val="0"/>
              </a:spcBef>
              <a:spcAft>
                <a:spcPct val="0"/>
              </a:spcAft>
            </a:pPr>
            <a:endParaRPr lang="lt-LT" sz="80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" name="Stačiakampis 5"/>
          <p:cNvSpPr/>
          <p:nvPr userDrawn="1"/>
        </p:nvSpPr>
        <p:spPr bwMode="auto">
          <a:xfrm>
            <a:off x="9029236" y="5840989"/>
            <a:ext cx="114764" cy="10170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405" tIns="19202" rIns="38405" bIns="19202" numCol="1" rtlCol="0" anchor="t" anchorCtr="0" compatLnSpc="1">
            <a:prstTxWarp prst="textNoShape">
              <a:avLst/>
            </a:prstTxWarp>
          </a:bodyPr>
          <a:lstStyle/>
          <a:p>
            <a:pPr defTabSz="192024" fontAlgn="base">
              <a:spcBef>
                <a:spcPct val="0"/>
              </a:spcBef>
              <a:spcAft>
                <a:spcPct val="0"/>
              </a:spcAft>
            </a:pPr>
            <a:endParaRPr lang="lt-LT" sz="80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0649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2019-07-11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2019-07-11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2019-07-11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2019-07-11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2019-07-11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2019-07-11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2019-07-11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2019-07-11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DDDC4-DD48-4308-A7E0-98165D63D553}" type="datetimeFigureOut">
              <a:rPr lang="lt-LT" smtClean="0"/>
              <a:pPr/>
              <a:t>2019-07-11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8" rIns="91377" bIns="456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8" rIns="91377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76203"/>
            <a:ext cx="7772400" cy="365125"/>
          </a:xfrm>
          <a:prstGeom prst="rect">
            <a:avLst/>
          </a:prstGeom>
        </p:spPr>
        <p:txBody>
          <a:bodyPr vert="horz" wrap="square" lIns="91377" tIns="45688" rIns="91377" bIns="4568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95959"/>
                </a:solidFill>
                <a:latin typeface="Arial" pitchFamily="34" charset="0"/>
                <a:cs typeface="+mn-cs"/>
              </a:defRPr>
            </a:lvl1pPr>
          </a:lstStyle>
          <a:p>
            <a:pPr defTabSz="4568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6203"/>
            <a:ext cx="381000" cy="365125"/>
          </a:xfrm>
          <a:prstGeom prst="rect">
            <a:avLst/>
          </a:prstGeom>
        </p:spPr>
        <p:txBody>
          <a:bodyPr vert="horz" wrap="square" lIns="91377" tIns="45688" rIns="91377" bIns="4568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95959"/>
                </a:solidFill>
                <a:latin typeface="Arial" pitchFamily="34" charset="0"/>
                <a:cs typeface="+mn-cs"/>
              </a:defRPr>
            </a:lvl1pPr>
          </a:lstStyle>
          <a:p>
            <a:pPr defTabSz="456882" fontAlgn="base">
              <a:spcBef>
                <a:spcPct val="0"/>
              </a:spcBef>
              <a:spcAft>
                <a:spcPct val="0"/>
              </a:spcAft>
              <a:defRPr/>
            </a:pPr>
            <a:fld id="{4E48D6D6-9D6E-42DB-85A6-D84655DA1E1C}" type="slidenum">
              <a:rPr lang="lt-LT">
                <a:ea typeface="ＭＳ Ｐゴシック" pitchFamily="34" charset="-128"/>
              </a:rPr>
              <a:pPr defTabSz="45688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lt-LT"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txStyles>
    <p:titleStyle>
      <a:lvl1pPr algn="l" defTabSz="456882" rtl="0" eaLnBrk="0" fontAlgn="base" hangingPunct="0">
        <a:spcBef>
          <a:spcPct val="0"/>
        </a:spcBef>
        <a:spcAft>
          <a:spcPct val="0"/>
        </a:spcAft>
        <a:defRPr sz="3500" kern="1200">
          <a:solidFill>
            <a:srgbClr val="378CFF"/>
          </a:solidFill>
          <a:latin typeface="Arial"/>
          <a:ea typeface="ＭＳ Ｐゴシック" pitchFamily="34" charset="-128"/>
          <a:cs typeface="+mj-cs"/>
        </a:defRPr>
      </a:lvl1pPr>
      <a:lvl2pPr algn="l" defTabSz="456882" rtl="0" eaLnBrk="0" fontAlgn="base" hangingPunct="0">
        <a:spcBef>
          <a:spcPct val="0"/>
        </a:spcBef>
        <a:spcAft>
          <a:spcPct val="0"/>
        </a:spcAft>
        <a:defRPr sz="3500">
          <a:solidFill>
            <a:srgbClr val="378CFF"/>
          </a:solidFill>
          <a:latin typeface="Arial" pitchFamily="34" charset="0"/>
          <a:ea typeface="ＭＳ Ｐゴシック" pitchFamily="34" charset="-128"/>
        </a:defRPr>
      </a:lvl2pPr>
      <a:lvl3pPr algn="l" defTabSz="456882" rtl="0" eaLnBrk="0" fontAlgn="base" hangingPunct="0">
        <a:spcBef>
          <a:spcPct val="0"/>
        </a:spcBef>
        <a:spcAft>
          <a:spcPct val="0"/>
        </a:spcAft>
        <a:defRPr sz="3500">
          <a:solidFill>
            <a:srgbClr val="378CFF"/>
          </a:solidFill>
          <a:latin typeface="Arial" pitchFamily="34" charset="0"/>
          <a:ea typeface="ＭＳ Ｐゴシック" pitchFamily="34" charset="-128"/>
        </a:defRPr>
      </a:lvl3pPr>
      <a:lvl4pPr algn="l" defTabSz="456882" rtl="0" eaLnBrk="0" fontAlgn="base" hangingPunct="0">
        <a:spcBef>
          <a:spcPct val="0"/>
        </a:spcBef>
        <a:spcAft>
          <a:spcPct val="0"/>
        </a:spcAft>
        <a:defRPr sz="3500">
          <a:solidFill>
            <a:srgbClr val="378CFF"/>
          </a:solidFill>
          <a:latin typeface="Arial" pitchFamily="34" charset="0"/>
          <a:ea typeface="ＭＳ Ｐゴシック" pitchFamily="34" charset="-128"/>
        </a:defRPr>
      </a:lvl4pPr>
      <a:lvl5pPr algn="l" defTabSz="456882" rtl="0" eaLnBrk="0" fontAlgn="base" hangingPunct="0">
        <a:spcBef>
          <a:spcPct val="0"/>
        </a:spcBef>
        <a:spcAft>
          <a:spcPct val="0"/>
        </a:spcAft>
        <a:defRPr sz="3500">
          <a:solidFill>
            <a:srgbClr val="378CFF"/>
          </a:solidFill>
          <a:latin typeface="Arial" pitchFamily="34" charset="0"/>
          <a:ea typeface="ＭＳ Ｐゴシック" pitchFamily="34" charset="-128"/>
        </a:defRPr>
      </a:lvl5pPr>
      <a:lvl6pPr marL="456882" algn="l" defTabSz="456882" rtl="0" eaLnBrk="1" fontAlgn="base" hangingPunct="1">
        <a:spcBef>
          <a:spcPct val="0"/>
        </a:spcBef>
        <a:spcAft>
          <a:spcPct val="0"/>
        </a:spcAft>
        <a:defRPr sz="3500">
          <a:solidFill>
            <a:srgbClr val="378CFF"/>
          </a:solidFill>
          <a:latin typeface="Arial" pitchFamily="34" charset="0"/>
          <a:ea typeface="ＭＳ Ｐゴシック" pitchFamily="34" charset="-128"/>
        </a:defRPr>
      </a:lvl6pPr>
      <a:lvl7pPr marL="913764" algn="l" defTabSz="456882" rtl="0" eaLnBrk="1" fontAlgn="base" hangingPunct="1">
        <a:spcBef>
          <a:spcPct val="0"/>
        </a:spcBef>
        <a:spcAft>
          <a:spcPct val="0"/>
        </a:spcAft>
        <a:defRPr sz="3500">
          <a:solidFill>
            <a:srgbClr val="378CFF"/>
          </a:solidFill>
          <a:latin typeface="Arial" pitchFamily="34" charset="0"/>
          <a:ea typeface="ＭＳ Ｐゴシック" pitchFamily="34" charset="-128"/>
        </a:defRPr>
      </a:lvl7pPr>
      <a:lvl8pPr marL="1370646" algn="l" defTabSz="456882" rtl="0" eaLnBrk="1" fontAlgn="base" hangingPunct="1">
        <a:spcBef>
          <a:spcPct val="0"/>
        </a:spcBef>
        <a:spcAft>
          <a:spcPct val="0"/>
        </a:spcAft>
        <a:defRPr sz="3500">
          <a:solidFill>
            <a:srgbClr val="378CFF"/>
          </a:solidFill>
          <a:latin typeface="Arial" pitchFamily="34" charset="0"/>
          <a:ea typeface="ＭＳ Ｐゴシック" pitchFamily="34" charset="-128"/>
        </a:defRPr>
      </a:lvl8pPr>
      <a:lvl9pPr marL="1827528" algn="l" defTabSz="456882" rtl="0" eaLnBrk="1" fontAlgn="base" hangingPunct="1">
        <a:spcBef>
          <a:spcPct val="0"/>
        </a:spcBef>
        <a:spcAft>
          <a:spcPct val="0"/>
        </a:spcAft>
        <a:defRPr sz="3500">
          <a:solidFill>
            <a:srgbClr val="378CFF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456882" indent="-456882" algn="l" defTabSz="456882" rtl="0" eaLnBrk="0" fontAlgn="base" hangingPunct="0">
        <a:spcBef>
          <a:spcPct val="20000"/>
        </a:spcBef>
        <a:spcAft>
          <a:spcPct val="0"/>
        </a:spcAft>
        <a:buFont typeface="Calibri" pitchFamily="34" charset="0"/>
        <a:buAutoNum type="arabicPeriod"/>
        <a:defRPr sz="2000" kern="1200">
          <a:solidFill>
            <a:srgbClr val="595959"/>
          </a:solidFill>
          <a:latin typeface="Arial"/>
          <a:ea typeface="ＭＳ Ｐゴシック" pitchFamily="34" charset="-128"/>
          <a:cs typeface="+mn-cs"/>
        </a:defRPr>
      </a:lvl1pPr>
      <a:lvl2pPr marL="742434" indent="-285552" algn="l" defTabSz="45688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Arial"/>
          <a:ea typeface="ＭＳ Ｐゴシック" pitchFamily="34" charset="-128"/>
          <a:cs typeface="+mn-cs"/>
        </a:defRPr>
      </a:lvl2pPr>
      <a:lvl3pPr marL="1142205" indent="-228441" algn="l" defTabSz="45688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Arial"/>
          <a:ea typeface="ＭＳ Ｐゴシック" pitchFamily="34" charset="-128"/>
          <a:cs typeface="+mn-cs"/>
        </a:defRPr>
      </a:lvl3pPr>
      <a:lvl4pPr marL="1599087" indent="-228441" algn="l" defTabSz="45688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Arial"/>
          <a:ea typeface="ＭＳ Ｐゴシック" pitchFamily="34" charset="-128"/>
          <a:cs typeface="+mn-cs"/>
        </a:defRPr>
      </a:lvl4pPr>
      <a:lvl5pPr marL="2055969" indent="-228441" algn="l" defTabSz="45688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Arial"/>
          <a:ea typeface="ＭＳ Ｐゴシック" pitchFamily="34" charset="-128"/>
          <a:cs typeface="+mn-cs"/>
        </a:defRPr>
      </a:lvl5pPr>
      <a:lvl6pPr marL="2512851" indent="-228441" algn="l" defTabSz="4568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733" indent="-228441" algn="l" defTabSz="4568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615" indent="-228441" algn="l" defTabSz="4568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495" indent="-228441" algn="l" defTabSz="4568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4568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2" algn="l" defTabSz="4568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64" algn="l" defTabSz="4568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46" algn="l" defTabSz="4568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28" algn="l" defTabSz="4568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09" algn="l" defTabSz="4568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91" algn="l" defTabSz="4568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73" algn="l" defTabSz="4568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55" algn="l" defTabSz="4568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load.com/en/Charts-Diagrams/Graphics-and-Concept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presentationload.com/en/Charts-Diagrams/Graphics-and-Concepts/" TargetMode="Externa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hyperlink" Target="http://www.presentationload.com/en/Charts-Diagrams/Graphics-and-Concept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presentationload.com/en/Charts-Diagrams/Graphics-and-Concepts/" TargetMode="Externa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presentationload.com/en/Charts-Diagrams/Graphics-and-Concepts/" TargetMode="Externa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395288" y="2135191"/>
            <a:ext cx="8280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lt-LT" sz="2800" dirty="0" smtClean="0">
                <a:latin typeface="Arial" pitchFamily="34" charset="0"/>
              </a:rPr>
              <a:t>LIETUVOS GYVENTOJAI APIE KAUNO KLINIKAS</a:t>
            </a:r>
            <a:r>
              <a:rPr lang="en-US" sz="2800" dirty="0">
                <a:latin typeface="Arial" pitchFamily="34" charset="0"/>
              </a:rPr>
              <a:t/>
            </a:r>
            <a:br>
              <a:rPr lang="en-US" sz="2800" dirty="0">
                <a:latin typeface="Arial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latin typeface="Arial" pitchFamily="34" charset="0"/>
              </a:rPr>
              <a:t>Apklausos rezultatai 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1331913" y="4154488"/>
            <a:ext cx="6400800" cy="1752600"/>
          </a:xfrm>
        </p:spPr>
        <p:txBody>
          <a:bodyPr/>
          <a:lstStyle/>
          <a:p>
            <a:pPr eaLnBrk="1" hangingPunct="1"/>
            <a:r>
              <a:rPr lang="lt-LT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2019 birželis</a:t>
            </a:r>
            <a:endParaRPr lang="en-US" b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07028" y="1327079"/>
            <a:ext cx="8736136" cy="4118145"/>
          </a:xfrm>
          <a:prstGeom prst="rect">
            <a:avLst/>
          </a:prstGeom>
          <a:gradFill flip="none" rotWithShape="1">
            <a:gsLst>
              <a:gs pos="0">
                <a:srgbClr val="D7D7D7">
                  <a:alpha val="77000"/>
                </a:srgbClr>
              </a:gs>
              <a:gs pos="100000">
                <a:srgbClr val="FFFFFF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453260" indent="-453260" algn="ctr" defTabSz="913764" fontAlgn="auto">
              <a:lnSpc>
                <a:spcPct val="95000"/>
              </a:lnSpc>
              <a:spcBef>
                <a:spcPts val="0"/>
              </a:spcBef>
              <a:spcAft>
                <a:spcPts val="1903"/>
              </a:spcAft>
              <a:buClr>
                <a:srgbClr val="969696"/>
              </a:buClr>
              <a:defRPr/>
            </a:pPr>
            <a:endParaRPr lang="de-DE" sz="2900" b="1" kern="0" noProof="1">
              <a:solidFill>
                <a:srgbClr val="FFFFFF">
                  <a:lumMod val="50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30642" y="548681"/>
            <a:ext cx="8712522" cy="58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7" tIns="45688" rIns="91377" bIns="45688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 PER PASKUTINIUS 3 METUS JUMS ASMENIŠKAI TEKO LANKYTIS KAUNO KLINIKOSE? (%)</a:t>
            </a:r>
            <a:endParaRPr lang="lt-LT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684215" y="6551613"/>
            <a:ext cx="4991945" cy="26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7" tIns="45688" rIns="91377" bIns="45688">
            <a:spAutoFit/>
          </a:bodyPr>
          <a:lstStyle/>
          <a:p>
            <a:pPr eaLnBrk="0" hangingPunct="0">
              <a:defRPr/>
            </a:pPr>
            <a:r>
              <a:rPr lang="lt-LT" altLang="en-US" sz="1100" b="1" i="1" dirty="0" smtClean="0">
                <a:solidFill>
                  <a:schemeClr val="bg2">
                    <a:lumMod val="50000"/>
                  </a:schemeClr>
                </a:solidFill>
                <a:ea typeface="ＭＳ Ｐゴシック"/>
                <a:cs typeface="ＭＳ Ｐゴシック"/>
              </a:rPr>
              <a:t>Lietuvos gyventojų apklausa apie Kauno klinikas, 2019 gegužė - birželis</a:t>
            </a:r>
            <a:endParaRPr lang="en-US" altLang="en-US" sz="1100" b="1" i="1" dirty="0">
              <a:solidFill>
                <a:schemeClr val="bg2">
                  <a:lumMod val="50000"/>
                </a:schemeClr>
              </a:solidFill>
              <a:ea typeface="ＭＳ Ｐゴシック"/>
              <a:cs typeface="ＭＳ Ｐゴシック"/>
            </a:endParaRPr>
          </a:p>
        </p:txBody>
      </p:sp>
      <p:sp>
        <p:nvSpPr>
          <p:cNvPr id="7" name="Skaidrės numerio vietos rezervavimo ženklas 1"/>
          <p:cNvSpPr>
            <a:spLocks noGrp="1"/>
          </p:cNvSpPr>
          <p:nvPr>
            <p:ph type="sldNum" sz="quarter" idx="11"/>
          </p:nvPr>
        </p:nvSpPr>
        <p:spPr>
          <a:xfrm>
            <a:off x="8610600" y="76203"/>
            <a:ext cx="381000" cy="365125"/>
          </a:xfrm>
        </p:spPr>
        <p:txBody>
          <a:bodyPr/>
          <a:lstStyle/>
          <a:p>
            <a:fld id="{B923983A-0BD4-4373-A51E-777C08AF4540}" type="slidenum">
              <a:rPr lang="lt-LT" altLang="en-US" smtClean="0"/>
              <a:pPr/>
              <a:t>2</a:t>
            </a:fld>
            <a:endParaRPr lang="lt-LT" alt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-6281" y="1"/>
            <a:ext cx="8321675" cy="35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377" tIns="45688" rIns="91377" bIns="45688">
            <a:spAutoFit/>
          </a:bodyPr>
          <a:lstStyle/>
          <a:p>
            <a:pPr>
              <a:defRPr/>
            </a:pPr>
            <a:r>
              <a:rPr lang="lt-LT" sz="1700" b="1" dirty="0" smtClean="0">
                <a:solidFill>
                  <a:schemeClr val="accent1"/>
                </a:solidFill>
              </a:rPr>
              <a:t>LANKYMASIS KAUNO KLINIKOSE</a:t>
            </a:r>
            <a:endParaRPr lang="lt-LT" sz="1700" b="1" dirty="0">
              <a:solidFill>
                <a:schemeClr val="bg1"/>
              </a:solidFill>
            </a:endParaRPr>
          </a:p>
        </p:txBody>
      </p:sp>
      <p:grpSp>
        <p:nvGrpSpPr>
          <p:cNvPr id="2" name="Grupė 9"/>
          <p:cNvGrpSpPr/>
          <p:nvPr/>
        </p:nvGrpSpPr>
        <p:grpSpPr>
          <a:xfrm>
            <a:off x="6156176" y="38578"/>
            <a:ext cx="2363146" cy="438094"/>
            <a:chOff x="539552" y="1503769"/>
            <a:chExt cx="1368152" cy="376146"/>
          </a:xfrm>
          <a:solidFill>
            <a:schemeClr val="bg1">
              <a:lumMod val="65000"/>
            </a:schemeClr>
          </a:solidFill>
        </p:grpSpPr>
        <p:sp>
          <p:nvSpPr>
            <p:cNvPr id="11" name="Abgerundetes Rechteck 95">
              <a:hlinkClick r:id="rId3"/>
            </p:cNvPr>
            <p:cNvSpPr/>
            <p:nvPr/>
          </p:nvSpPr>
          <p:spPr bwMode="auto">
            <a:xfrm>
              <a:off x="539552" y="1503769"/>
              <a:ext cx="1368152" cy="376146"/>
            </a:xfrm>
            <a:prstGeom prst="roundRect">
              <a:avLst/>
            </a:prstGeom>
            <a:grpFill/>
            <a:ln w="12700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5400" h="25400"/>
            </a:sp3d>
          </p:spPr>
          <p:txBody>
            <a:bodyPr bIns="90000" rtlCol="0" anchor="ctr"/>
            <a:lstStyle/>
            <a:p>
              <a:pPr algn="ctr">
                <a:defRPr/>
              </a:pPr>
              <a:endParaRPr lang="en-US" sz="900" i="1" kern="0" dirty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3" name="Gruppieren 241"/>
            <p:cNvGrpSpPr>
              <a:grpSpLocks noChangeAspect="1"/>
            </p:cNvGrpSpPr>
            <p:nvPr/>
          </p:nvGrpSpPr>
          <p:grpSpPr bwMode="gray">
            <a:xfrm>
              <a:off x="1763688" y="1517837"/>
              <a:ext cx="122722" cy="333833"/>
              <a:chOff x="10815638" y="5970588"/>
              <a:chExt cx="266700" cy="725487"/>
            </a:xfrm>
            <a:grpFill/>
          </p:grpSpPr>
          <p:sp>
            <p:nvSpPr>
              <p:cNvPr id="13" name="Freeform 1089"/>
              <p:cNvSpPr>
                <a:spLocks/>
              </p:cNvSpPr>
              <p:nvPr/>
            </p:nvSpPr>
            <p:spPr bwMode="gray">
              <a:xfrm>
                <a:off x="10815638" y="6105525"/>
                <a:ext cx="266700" cy="590550"/>
              </a:xfrm>
              <a:custGeom>
                <a:avLst/>
                <a:gdLst>
                  <a:gd name="T0" fmla="*/ 71 w 71"/>
                  <a:gd name="T1" fmla="*/ 22 h 157"/>
                  <a:gd name="T2" fmla="*/ 71 w 71"/>
                  <a:gd name="T3" fmla="*/ 22 h 157"/>
                  <a:gd name="T4" fmla="*/ 49 w 71"/>
                  <a:gd name="T5" fmla="*/ 0 h 157"/>
                  <a:gd name="T6" fmla="*/ 21 w 71"/>
                  <a:gd name="T7" fmla="*/ 0 h 157"/>
                  <a:gd name="T8" fmla="*/ 0 w 71"/>
                  <a:gd name="T9" fmla="*/ 22 h 157"/>
                  <a:gd name="T10" fmla="*/ 0 w 71"/>
                  <a:gd name="T11" fmla="*/ 23 h 157"/>
                  <a:gd name="T12" fmla="*/ 0 w 71"/>
                  <a:gd name="T13" fmla="*/ 24 h 157"/>
                  <a:gd name="T14" fmla="*/ 0 w 71"/>
                  <a:gd name="T15" fmla="*/ 74 h 157"/>
                  <a:gd name="T16" fmla="*/ 6 w 71"/>
                  <a:gd name="T17" fmla="*/ 80 h 157"/>
                  <a:gd name="T18" fmla="*/ 13 w 71"/>
                  <a:gd name="T19" fmla="*/ 74 h 157"/>
                  <a:gd name="T20" fmla="*/ 13 w 71"/>
                  <a:gd name="T21" fmla="*/ 26 h 157"/>
                  <a:gd name="T22" fmla="*/ 16 w 71"/>
                  <a:gd name="T23" fmla="*/ 26 h 157"/>
                  <a:gd name="T24" fmla="*/ 16 w 71"/>
                  <a:gd name="T25" fmla="*/ 70 h 157"/>
                  <a:gd name="T26" fmla="*/ 16 w 71"/>
                  <a:gd name="T27" fmla="*/ 78 h 157"/>
                  <a:gd name="T28" fmla="*/ 16 w 71"/>
                  <a:gd name="T29" fmla="*/ 148 h 157"/>
                  <a:gd name="T30" fmla="*/ 24 w 71"/>
                  <a:gd name="T31" fmla="*/ 157 h 157"/>
                  <a:gd name="T32" fmla="*/ 33 w 71"/>
                  <a:gd name="T33" fmla="*/ 148 h 157"/>
                  <a:gd name="T34" fmla="*/ 33 w 71"/>
                  <a:gd name="T35" fmla="*/ 78 h 157"/>
                  <a:gd name="T36" fmla="*/ 37 w 71"/>
                  <a:gd name="T37" fmla="*/ 78 h 157"/>
                  <a:gd name="T38" fmla="*/ 37 w 71"/>
                  <a:gd name="T39" fmla="*/ 148 h 157"/>
                  <a:gd name="T40" fmla="*/ 46 w 71"/>
                  <a:gd name="T41" fmla="*/ 157 h 157"/>
                  <a:gd name="T42" fmla="*/ 55 w 71"/>
                  <a:gd name="T43" fmla="*/ 148 h 157"/>
                  <a:gd name="T44" fmla="*/ 55 w 71"/>
                  <a:gd name="T45" fmla="*/ 70 h 157"/>
                  <a:gd name="T46" fmla="*/ 55 w 71"/>
                  <a:gd name="T47" fmla="*/ 70 h 157"/>
                  <a:gd name="T48" fmla="*/ 55 w 71"/>
                  <a:gd name="T49" fmla="*/ 26 h 157"/>
                  <a:gd name="T50" fmla="*/ 57 w 71"/>
                  <a:gd name="T51" fmla="*/ 26 h 157"/>
                  <a:gd name="T52" fmla="*/ 57 w 71"/>
                  <a:gd name="T53" fmla="*/ 74 h 157"/>
                  <a:gd name="T54" fmla="*/ 64 w 71"/>
                  <a:gd name="T55" fmla="*/ 80 h 157"/>
                  <a:gd name="T56" fmla="*/ 71 w 71"/>
                  <a:gd name="T57" fmla="*/ 74 h 157"/>
                  <a:gd name="T58" fmla="*/ 71 w 71"/>
                  <a:gd name="T59" fmla="*/ 24 h 157"/>
                  <a:gd name="T60" fmla="*/ 71 w 71"/>
                  <a:gd name="T61" fmla="*/ 2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1" h="157">
                    <a:moveTo>
                      <a:pt x="71" y="22"/>
                    </a:moveTo>
                    <a:cubicBezTo>
                      <a:pt x="71" y="22"/>
                      <a:pt x="71" y="22"/>
                      <a:pt x="71" y="22"/>
                    </a:cubicBezTo>
                    <a:cubicBezTo>
                      <a:pt x="71" y="10"/>
                      <a:pt x="61" y="0"/>
                      <a:pt x="49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9" y="0"/>
                      <a:pt x="0" y="10"/>
                      <a:pt x="0" y="22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7"/>
                      <a:pt x="3" y="80"/>
                      <a:pt x="6" y="80"/>
                    </a:cubicBezTo>
                    <a:cubicBezTo>
                      <a:pt x="10" y="80"/>
                      <a:pt x="13" y="77"/>
                      <a:pt x="13" y="74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6" y="148"/>
                      <a:pt x="16" y="148"/>
                      <a:pt x="16" y="148"/>
                    </a:cubicBezTo>
                    <a:cubicBezTo>
                      <a:pt x="16" y="153"/>
                      <a:pt x="20" y="157"/>
                      <a:pt x="24" y="157"/>
                    </a:cubicBezTo>
                    <a:cubicBezTo>
                      <a:pt x="29" y="157"/>
                      <a:pt x="33" y="153"/>
                      <a:pt x="33" y="148"/>
                    </a:cubicBezTo>
                    <a:cubicBezTo>
                      <a:pt x="33" y="78"/>
                      <a:pt x="33" y="78"/>
                      <a:pt x="33" y="78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7" y="148"/>
                      <a:pt x="37" y="148"/>
                      <a:pt x="37" y="148"/>
                    </a:cubicBezTo>
                    <a:cubicBezTo>
                      <a:pt x="37" y="153"/>
                      <a:pt x="41" y="157"/>
                      <a:pt x="46" y="157"/>
                    </a:cubicBezTo>
                    <a:cubicBezTo>
                      <a:pt x="51" y="157"/>
                      <a:pt x="55" y="153"/>
                      <a:pt x="55" y="148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5" y="26"/>
                      <a:pt x="55" y="26"/>
                      <a:pt x="55" y="26"/>
                    </a:cubicBezTo>
                    <a:cubicBezTo>
                      <a:pt x="57" y="26"/>
                      <a:pt x="57" y="26"/>
                      <a:pt x="57" y="26"/>
                    </a:cubicBezTo>
                    <a:cubicBezTo>
                      <a:pt x="57" y="74"/>
                      <a:pt x="57" y="74"/>
                      <a:pt x="57" y="74"/>
                    </a:cubicBezTo>
                    <a:cubicBezTo>
                      <a:pt x="57" y="77"/>
                      <a:pt x="60" y="80"/>
                      <a:pt x="64" y="80"/>
                    </a:cubicBezTo>
                    <a:cubicBezTo>
                      <a:pt x="68" y="80"/>
                      <a:pt x="71" y="77"/>
                      <a:pt x="71" y="74"/>
                    </a:cubicBezTo>
                    <a:cubicBezTo>
                      <a:pt x="71" y="24"/>
                      <a:pt x="71" y="24"/>
                      <a:pt x="71" y="24"/>
                    </a:cubicBezTo>
                    <a:cubicBezTo>
                      <a:pt x="71" y="24"/>
                      <a:pt x="71" y="23"/>
                      <a:pt x="71" y="2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376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" name="Oval 1090"/>
              <p:cNvSpPr>
                <a:spLocks noChangeArrowheads="1"/>
              </p:cNvSpPr>
              <p:nvPr/>
            </p:nvSpPr>
            <p:spPr bwMode="gray">
              <a:xfrm>
                <a:off x="10887076" y="5970588"/>
                <a:ext cx="123825" cy="12858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376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6216317" y="42575"/>
            <a:ext cx="2160240" cy="40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7" tIns="45688" rIns="91377" bIns="45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lt-LT" altLang="en-US" sz="1000" b="1" i="1" dirty="0"/>
              <a:t>Visi respondentai </a:t>
            </a:r>
            <a:r>
              <a:rPr lang="en-US" altLang="en-US" sz="1000" b="1" i="1" dirty="0"/>
              <a:t>%</a:t>
            </a:r>
            <a:endParaRPr lang="lt-LT" altLang="en-US" sz="1000" b="1" i="1" dirty="0"/>
          </a:p>
          <a:p>
            <a:pPr algn="ctr" eaLnBrk="1" hangingPunct="1"/>
            <a:r>
              <a:rPr lang="lt-LT" altLang="en-US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(N</a:t>
            </a:r>
            <a:r>
              <a:rPr lang="en-US" altLang="en-US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=1000</a:t>
            </a:r>
            <a:r>
              <a:rPr lang="lt-LT" altLang="en-US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altLang="en-US" sz="10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79730960"/>
              </p:ext>
            </p:extLst>
          </p:nvPr>
        </p:nvGraphicFramePr>
        <p:xfrm>
          <a:off x="251520" y="1529367"/>
          <a:ext cx="7632848" cy="391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Tiesioji jungtis 3"/>
          <p:cNvCxnSpPr/>
          <p:nvPr/>
        </p:nvCxnSpPr>
        <p:spPr bwMode="auto">
          <a:xfrm>
            <a:off x="5034959" y="1772816"/>
            <a:ext cx="97720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Tiesioji jungtis 18"/>
          <p:cNvCxnSpPr/>
          <p:nvPr/>
        </p:nvCxnSpPr>
        <p:spPr bwMode="auto">
          <a:xfrm>
            <a:off x="6012160" y="1772816"/>
            <a:ext cx="0" cy="1800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Tiesioji jungtis 19"/>
          <p:cNvCxnSpPr/>
          <p:nvPr/>
        </p:nvCxnSpPr>
        <p:spPr bwMode="auto">
          <a:xfrm>
            <a:off x="5076056" y="3573016"/>
            <a:ext cx="97720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6114082" y="2276872"/>
            <a:ext cx="1147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</a:rPr>
              <a:t>Teko lankytis</a:t>
            </a:r>
          </a:p>
          <a:p>
            <a:pPr algn="ctr"/>
            <a:r>
              <a:rPr lang="lt-LT" sz="1200" b="1" dirty="0" smtClean="0">
                <a:solidFill>
                  <a:schemeClr val="tx2"/>
                </a:solidFill>
              </a:rPr>
              <a:t>37</a:t>
            </a:r>
            <a:r>
              <a:rPr lang="en-US" sz="1200" b="1" dirty="0" smtClean="0">
                <a:solidFill>
                  <a:schemeClr val="tx2"/>
                </a:solidFill>
              </a:rPr>
              <a:t>%</a:t>
            </a:r>
            <a:endParaRPr lang="lt-LT" sz="1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4827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07028" y="1484784"/>
            <a:ext cx="8857460" cy="4320480"/>
          </a:xfrm>
          <a:prstGeom prst="rect">
            <a:avLst/>
          </a:prstGeom>
          <a:gradFill flip="none" rotWithShape="1">
            <a:gsLst>
              <a:gs pos="0">
                <a:srgbClr val="D7D7D7">
                  <a:alpha val="77000"/>
                </a:srgbClr>
              </a:gs>
              <a:gs pos="100000">
                <a:srgbClr val="FFFFFF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453260" indent="-453260" algn="ctr" defTabSz="913764" fontAlgn="auto">
              <a:lnSpc>
                <a:spcPct val="95000"/>
              </a:lnSpc>
              <a:spcBef>
                <a:spcPts val="0"/>
              </a:spcBef>
              <a:spcAft>
                <a:spcPts val="1903"/>
              </a:spcAft>
              <a:buClr>
                <a:srgbClr val="969696"/>
              </a:buClr>
              <a:defRPr/>
            </a:pPr>
            <a:endParaRPr lang="de-DE" sz="2900" b="1" kern="0" noProof="1">
              <a:solidFill>
                <a:srgbClr val="FFFFFF">
                  <a:lumMod val="50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684215" y="6551613"/>
            <a:ext cx="4991945" cy="26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7" tIns="45688" rIns="91377" bIns="45688">
            <a:spAutoFit/>
          </a:bodyPr>
          <a:lstStyle/>
          <a:p>
            <a:pPr eaLnBrk="0" hangingPunct="0">
              <a:defRPr/>
            </a:pPr>
            <a:r>
              <a:rPr lang="lt-LT" altLang="en-US" sz="1100" b="1" i="1" dirty="0" smtClean="0">
                <a:solidFill>
                  <a:schemeClr val="bg2">
                    <a:lumMod val="50000"/>
                  </a:schemeClr>
                </a:solidFill>
                <a:ea typeface="ＭＳ Ｐゴシック"/>
                <a:cs typeface="ＭＳ Ｐゴシック"/>
              </a:rPr>
              <a:t>Lietuvos gyventojų apklausa apie Kauno klinikas, 2019 gegužė - birželis</a:t>
            </a:r>
            <a:endParaRPr lang="en-US" altLang="en-US" sz="1100" b="1" i="1" dirty="0">
              <a:solidFill>
                <a:schemeClr val="bg2">
                  <a:lumMod val="50000"/>
                </a:schemeClr>
              </a:solidFill>
              <a:ea typeface="ＭＳ Ｐゴシック"/>
              <a:cs typeface="ＭＳ Ｐゴシック"/>
            </a:endParaRPr>
          </a:p>
        </p:txBody>
      </p:sp>
      <p:sp>
        <p:nvSpPr>
          <p:cNvPr id="7" name="Skaidrės numerio vietos rezervavimo ženklas 1"/>
          <p:cNvSpPr>
            <a:spLocks noGrp="1"/>
          </p:cNvSpPr>
          <p:nvPr>
            <p:ph type="sldNum" sz="quarter" idx="11"/>
          </p:nvPr>
        </p:nvSpPr>
        <p:spPr>
          <a:xfrm>
            <a:off x="8610600" y="76203"/>
            <a:ext cx="381000" cy="365125"/>
          </a:xfrm>
        </p:spPr>
        <p:txBody>
          <a:bodyPr/>
          <a:lstStyle/>
          <a:p>
            <a:fld id="{B923983A-0BD4-4373-A51E-777C08AF4540}" type="slidenum">
              <a:rPr lang="lt-LT" altLang="en-US" smtClean="0"/>
              <a:pPr/>
              <a:t>3</a:t>
            </a:fld>
            <a:endParaRPr lang="lt-LT" alt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-6281" y="1"/>
            <a:ext cx="8321675" cy="40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377" tIns="45688" rIns="91377" bIns="45688">
            <a:spAutoFit/>
          </a:bodyPr>
          <a:lstStyle/>
          <a:p>
            <a:pPr>
              <a:defRPr/>
            </a:pPr>
            <a:r>
              <a:rPr lang="lt-LT" sz="2000" b="1" dirty="0" smtClean="0">
                <a:solidFill>
                  <a:schemeClr val="accent1"/>
                </a:solidFill>
              </a:rPr>
              <a:t>KAUNO KLINIKŲ VERTINIMAS</a:t>
            </a:r>
            <a:endParaRPr lang="lt-LT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21849889"/>
              </p:ext>
            </p:extLst>
          </p:nvPr>
        </p:nvGraphicFramePr>
        <p:xfrm>
          <a:off x="130642" y="1377666"/>
          <a:ext cx="7165795" cy="4283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Objektas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69791239"/>
              </p:ext>
            </p:extLst>
          </p:nvPr>
        </p:nvGraphicFramePr>
        <p:xfrm>
          <a:off x="7019250" y="2060848"/>
          <a:ext cx="1972353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tačiakampis 1"/>
          <p:cNvSpPr/>
          <p:nvPr/>
        </p:nvSpPr>
        <p:spPr>
          <a:xfrm>
            <a:off x="7296437" y="1556792"/>
            <a:ext cx="1668051" cy="446211"/>
          </a:xfrm>
          <a:prstGeom prst="rect">
            <a:avLst/>
          </a:prstGeom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lt-LT" sz="1200" dirty="0" smtClean="0"/>
              <a:t>Vertinimų vidurkis</a:t>
            </a:r>
            <a:r>
              <a:rPr lang="en-US" sz="1200" dirty="0" smtClean="0"/>
              <a:t> </a:t>
            </a:r>
            <a:endParaRPr lang="lt-LT" sz="1200" dirty="0"/>
          </a:p>
          <a:p>
            <a:pPr algn="ctr"/>
            <a:r>
              <a:rPr lang="en-US" sz="1000" dirty="0" smtClean="0"/>
              <a:t>(</a:t>
            </a:r>
            <a:r>
              <a:rPr lang="lt-LT" sz="1000" dirty="0" smtClean="0"/>
              <a:t>10 balų skalėje</a:t>
            </a:r>
            <a:r>
              <a:rPr lang="en-US" sz="1000" dirty="0" smtClean="0"/>
              <a:t>)</a:t>
            </a:r>
            <a:endParaRPr lang="lt-LT" sz="1100" dirty="0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130642" y="548681"/>
            <a:ext cx="8712522" cy="64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7" tIns="45688" rIns="91377" bIns="45688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PASAKYKITE APIE KIEKVIENĄ IŠ IŠVARDYTŲ SAVYBIŲ, KIEK ŠI SAVYBĖ TINKA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KAUNO KLINIKOMS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 ĮVERTINKITE KIEKVIENĄ SAVYBĘ 10 BALŲ SKALĖJE, KUR 1 BALAS REIŠKIA, KAD ŠI VISIŠKAI NETINKA, O 10 BALŲ – KAD JI LABAI TINKA. (%)</a:t>
            </a:r>
            <a:endParaRPr lang="lt-L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4" name="Grupė 35"/>
          <p:cNvGrpSpPr/>
          <p:nvPr/>
        </p:nvGrpSpPr>
        <p:grpSpPr>
          <a:xfrm>
            <a:off x="6156176" y="38578"/>
            <a:ext cx="2363146" cy="438094"/>
            <a:chOff x="539552" y="1503769"/>
            <a:chExt cx="1368152" cy="376146"/>
          </a:xfrm>
          <a:solidFill>
            <a:schemeClr val="bg1">
              <a:lumMod val="65000"/>
            </a:schemeClr>
          </a:solidFill>
        </p:grpSpPr>
        <p:sp>
          <p:nvSpPr>
            <p:cNvPr id="37" name="Abgerundetes Rechteck 95">
              <a:hlinkClick r:id="rId5"/>
            </p:cNvPr>
            <p:cNvSpPr/>
            <p:nvPr/>
          </p:nvSpPr>
          <p:spPr bwMode="auto">
            <a:xfrm>
              <a:off x="539552" y="1503769"/>
              <a:ext cx="1368152" cy="376146"/>
            </a:xfrm>
            <a:prstGeom prst="roundRect">
              <a:avLst/>
            </a:prstGeom>
            <a:grpFill/>
            <a:ln w="12700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5400" h="25400"/>
            </a:sp3d>
          </p:spPr>
          <p:txBody>
            <a:bodyPr bIns="90000" rtlCol="0" anchor="ctr"/>
            <a:lstStyle/>
            <a:p>
              <a:pPr algn="ctr">
                <a:defRPr/>
              </a:pPr>
              <a:endParaRPr lang="en-US" sz="900" i="1" kern="0" dirty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5" name="Gruppieren 241"/>
            <p:cNvGrpSpPr>
              <a:grpSpLocks noChangeAspect="1"/>
            </p:cNvGrpSpPr>
            <p:nvPr/>
          </p:nvGrpSpPr>
          <p:grpSpPr bwMode="gray">
            <a:xfrm>
              <a:off x="1763688" y="1517837"/>
              <a:ext cx="122722" cy="333833"/>
              <a:chOff x="10815638" y="5970588"/>
              <a:chExt cx="266700" cy="725487"/>
            </a:xfrm>
            <a:grpFill/>
          </p:grpSpPr>
          <p:sp>
            <p:nvSpPr>
              <p:cNvPr id="39" name="Freeform 1089"/>
              <p:cNvSpPr>
                <a:spLocks/>
              </p:cNvSpPr>
              <p:nvPr/>
            </p:nvSpPr>
            <p:spPr bwMode="gray">
              <a:xfrm>
                <a:off x="10815638" y="6105525"/>
                <a:ext cx="266700" cy="590550"/>
              </a:xfrm>
              <a:custGeom>
                <a:avLst/>
                <a:gdLst>
                  <a:gd name="T0" fmla="*/ 71 w 71"/>
                  <a:gd name="T1" fmla="*/ 22 h 157"/>
                  <a:gd name="T2" fmla="*/ 71 w 71"/>
                  <a:gd name="T3" fmla="*/ 22 h 157"/>
                  <a:gd name="T4" fmla="*/ 49 w 71"/>
                  <a:gd name="T5" fmla="*/ 0 h 157"/>
                  <a:gd name="T6" fmla="*/ 21 w 71"/>
                  <a:gd name="T7" fmla="*/ 0 h 157"/>
                  <a:gd name="T8" fmla="*/ 0 w 71"/>
                  <a:gd name="T9" fmla="*/ 22 h 157"/>
                  <a:gd name="T10" fmla="*/ 0 w 71"/>
                  <a:gd name="T11" fmla="*/ 23 h 157"/>
                  <a:gd name="T12" fmla="*/ 0 w 71"/>
                  <a:gd name="T13" fmla="*/ 24 h 157"/>
                  <a:gd name="T14" fmla="*/ 0 w 71"/>
                  <a:gd name="T15" fmla="*/ 74 h 157"/>
                  <a:gd name="T16" fmla="*/ 6 w 71"/>
                  <a:gd name="T17" fmla="*/ 80 h 157"/>
                  <a:gd name="T18" fmla="*/ 13 w 71"/>
                  <a:gd name="T19" fmla="*/ 74 h 157"/>
                  <a:gd name="T20" fmla="*/ 13 w 71"/>
                  <a:gd name="T21" fmla="*/ 26 h 157"/>
                  <a:gd name="T22" fmla="*/ 16 w 71"/>
                  <a:gd name="T23" fmla="*/ 26 h 157"/>
                  <a:gd name="T24" fmla="*/ 16 w 71"/>
                  <a:gd name="T25" fmla="*/ 70 h 157"/>
                  <a:gd name="T26" fmla="*/ 16 w 71"/>
                  <a:gd name="T27" fmla="*/ 78 h 157"/>
                  <a:gd name="T28" fmla="*/ 16 w 71"/>
                  <a:gd name="T29" fmla="*/ 148 h 157"/>
                  <a:gd name="T30" fmla="*/ 24 w 71"/>
                  <a:gd name="T31" fmla="*/ 157 h 157"/>
                  <a:gd name="T32" fmla="*/ 33 w 71"/>
                  <a:gd name="T33" fmla="*/ 148 h 157"/>
                  <a:gd name="T34" fmla="*/ 33 w 71"/>
                  <a:gd name="T35" fmla="*/ 78 h 157"/>
                  <a:gd name="T36" fmla="*/ 37 w 71"/>
                  <a:gd name="T37" fmla="*/ 78 h 157"/>
                  <a:gd name="T38" fmla="*/ 37 w 71"/>
                  <a:gd name="T39" fmla="*/ 148 h 157"/>
                  <a:gd name="T40" fmla="*/ 46 w 71"/>
                  <a:gd name="T41" fmla="*/ 157 h 157"/>
                  <a:gd name="T42" fmla="*/ 55 w 71"/>
                  <a:gd name="T43" fmla="*/ 148 h 157"/>
                  <a:gd name="T44" fmla="*/ 55 w 71"/>
                  <a:gd name="T45" fmla="*/ 70 h 157"/>
                  <a:gd name="T46" fmla="*/ 55 w 71"/>
                  <a:gd name="T47" fmla="*/ 70 h 157"/>
                  <a:gd name="T48" fmla="*/ 55 w 71"/>
                  <a:gd name="T49" fmla="*/ 26 h 157"/>
                  <a:gd name="T50" fmla="*/ 57 w 71"/>
                  <a:gd name="T51" fmla="*/ 26 h 157"/>
                  <a:gd name="T52" fmla="*/ 57 w 71"/>
                  <a:gd name="T53" fmla="*/ 74 h 157"/>
                  <a:gd name="T54" fmla="*/ 64 w 71"/>
                  <a:gd name="T55" fmla="*/ 80 h 157"/>
                  <a:gd name="T56" fmla="*/ 71 w 71"/>
                  <a:gd name="T57" fmla="*/ 74 h 157"/>
                  <a:gd name="T58" fmla="*/ 71 w 71"/>
                  <a:gd name="T59" fmla="*/ 24 h 157"/>
                  <a:gd name="T60" fmla="*/ 71 w 71"/>
                  <a:gd name="T61" fmla="*/ 2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1" h="157">
                    <a:moveTo>
                      <a:pt x="71" y="22"/>
                    </a:moveTo>
                    <a:cubicBezTo>
                      <a:pt x="71" y="22"/>
                      <a:pt x="71" y="22"/>
                      <a:pt x="71" y="22"/>
                    </a:cubicBezTo>
                    <a:cubicBezTo>
                      <a:pt x="71" y="10"/>
                      <a:pt x="61" y="0"/>
                      <a:pt x="49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9" y="0"/>
                      <a:pt x="0" y="10"/>
                      <a:pt x="0" y="22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7"/>
                      <a:pt x="3" y="80"/>
                      <a:pt x="6" y="80"/>
                    </a:cubicBezTo>
                    <a:cubicBezTo>
                      <a:pt x="10" y="80"/>
                      <a:pt x="13" y="77"/>
                      <a:pt x="13" y="74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6" y="148"/>
                      <a:pt x="16" y="148"/>
                      <a:pt x="16" y="148"/>
                    </a:cubicBezTo>
                    <a:cubicBezTo>
                      <a:pt x="16" y="153"/>
                      <a:pt x="20" y="157"/>
                      <a:pt x="24" y="157"/>
                    </a:cubicBezTo>
                    <a:cubicBezTo>
                      <a:pt x="29" y="157"/>
                      <a:pt x="33" y="153"/>
                      <a:pt x="33" y="148"/>
                    </a:cubicBezTo>
                    <a:cubicBezTo>
                      <a:pt x="33" y="78"/>
                      <a:pt x="33" y="78"/>
                      <a:pt x="33" y="78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7" y="148"/>
                      <a:pt x="37" y="148"/>
                      <a:pt x="37" y="148"/>
                    </a:cubicBezTo>
                    <a:cubicBezTo>
                      <a:pt x="37" y="153"/>
                      <a:pt x="41" y="157"/>
                      <a:pt x="46" y="157"/>
                    </a:cubicBezTo>
                    <a:cubicBezTo>
                      <a:pt x="51" y="157"/>
                      <a:pt x="55" y="153"/>
                      <a:pt x="55" y="148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5" y="26"/>
                      <a:pt x="55" y="26"/>
                      <a:pt x="55" y="26"/>
                    </a:cubicBezTo>
                    <a:cubicBezTo>
                      <a:pt x="57" y="26"/>
                      <a:pt x="57" y="26"/>
                      <a:pt x="57" y="26"/>
                    </a:cubicBezTo>
                    <a:cubicBezTo>
                      <a:pt x="57" y="74"/>
                      <a:pt x="57" y="74"/>
                      <a:pt x="57" y="74"/>
                    </a:cubicBezTo>
                    <a:cubicBezTo>
                      <a:pt x="57" y="77"/>
                      <a:pt x="60" y="80"/>
                      <a:pt x="64" y="80"/>
                    </a:cubicBezTo>
                    <a:cubicBezTo>
                      <a:pt x="68" y="80"/>
                      <a:pt x="71" y="77"/>
                      <a:pt x="71" y="74"/>
                    </a:cubicBezTo>
                    <a:cubicBezTo>
                      <a:pt x="71" y="24"/>
                      <a:pt x="71" y="24"/>
                      <a:pt x="71" y="24"/>
                    </a:cubicBezTo>
                    <a:cubicBezTo>
                      <a:pt x="71" y="24"/>
                      <a:pt x="71" y="23"/>
                      <a:pt x="71" y="2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376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0" name="Oval 1090"/>
              <p:cNvSpPr>
                <a:spLocks noChangeArrowheads="1"/>
              </p:cNvSpPr>
              <p:nvPr/>
            </p:nvSpPr>
            <p:spPr bwMode="gray">
              <a:xfrm>
                <a:off x="10887076" y="5970588"/>
                <a:ext cx="123825" cy="12858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376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6216317" y="42575"/>
            <a:ext cx="2160240" cy="40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7" tIns="45688" rIns="91377" bIns="45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lt-LT" altLang="en-US" sz="1000" b="1" i="1" dirty="0"/>
              <a:t>Visi respondentai </a:t>
            </a:r>
            <a:r>
              <a:rPr lang="en-US" altLang="en-US" sz="1000" b="1" i="1" dirty="0"/>
              <a:t>%</a:t>
            </a:r>
            <a:endParaRPr lang="lt-LT" altLang="en-US" sz="1000" b="1" i="1" dirty="0"/>
          </a:p>
          <a:p>
            <a:pPr algn="ctr" eaLnBrk="1" hangingPunct="1"/>
            <a:r>
              <a:rPr lang="lt-LT" altLang="en-US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(N</a:t>
            </a:r>
            <a:r>
              <a:rPr lang="en-US" altLang="en-US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=1000</a:t>
            </a:r>
            <a:r>
              <a:rPr lang="lt-LT" altLang="en-US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altLang="en-US" sz="10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145444" y="2060848"/>
            <a:ext cx="161824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000" b="1" dirty="0" err="1">
                <a:solidFill>
                  <a:schemeClr val="bg2">
                    <a:lumMod val="25000"/>
                  </a:schemeClr>
                </a:solidFill>
              </a:rPr>
              <a:t>Patikimiausia</a:t>
            </a:r>
            <a:r>
              <a:rPr lang="lt-LT" sz="1000" b="1" dirty="0">
                <a:solidFill>
                  <a:schemeClr val="bg2">
                    <a:lumMod val="25000"/>
                  </a:schemeClr>
                </a:solidFill>
              </a:rPr>
              <a:t> gydymo įstaiga Lietuvoje</a:t>
            </a:r>
          </a:p>
        </p:txBody>
      </p:sp>
      <p:sp>
        <p:nvSpPr>
          <p:cNvPr id="18" name="Stačiakampis 17"/>
          <p:cNvSpPr/>
          <p:nvPr/>
        </p:nvSpPr>
        <p:spPr>
          <a:xfrm>
            <a:off x="175026" y="2708920"/>
            <a:ext cx="161824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000" b="1" dirty="0"/>
              <a:t>Gerą reputaciją (vardą) turinti ligoninė</a:t>
            </a:r>
          </a:p>
        </p:txBody>
      </p:sp>
      <p:sp>
        <p:nvSpPr>
          <p:cNvPr id="19" name="Stačiakampis 18"/>
          <p:cNvSpPr/>
          <p:nvPr/>
        </p:nvSpPr>
        <p:spPr>
          <a:xfrm>
            <a:off x="175026" y="3235042"/>
            <a:ext cx="17326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000" b="1" dirty="0"/>
              <a:t>Ligoninė, turinti pažangiausią medicinos ir diagnostikos įrangą</a:t>
            </a:r>
          </a:p>
        </p:txBody>
      </p:sp>
      <p:sp>
        <p:nvSpPr>
          <p:cNvPr id="20" name="Stačiakampis 19"/>
          <p:cNvSpPr/>
          <p:nvPr/>
        </p:nvSpPr>
        <p:spPr>
          <a:xfrm>
            <a:off x="179512" y="3933056"/>
            <a:ext cx="17326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000" b="1" dirty="0"/>
              <a:t>Dirba aukščiausios kvalifikacijos medikai ir kitas personalas</a:t>
            </a:r>
          </a:p>
        </p:txBody>
      </p:sp>
      <p:sp>
        <p:nvSpPr>
          <p:cNvPr id="22" name="Stačiakampis 21"/>
          <p:cNvSpPr/>
          <p:nvPr/>
        </p:nvSpPr>
        <p:spPr>
          <a:xfrm>
            <a:off x="175026" y="4509120"/>
            <a:ext cx="17326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b="1" dirty="0"/>
              <a:t>Platus teikiamų medicinos paslaugų spektras</a:t>
            </a:r>
            <a:endParaRPr lang="lt-LT" sz="1000" b="1" dirty="0"/>
          </a:p>
        </p:txBody>
      </p:sp>
      <p:sp>
        <p:nvSpPr>
          <p:cNvPr id="23" name="Stačiakampis 22"/>
          <p:cNvSpPr/>
          <p:nvPr/>
        </p:nvSpPr>
        <p:spPr>
          <a:xfrm>
            <a:off x="179512" y="5107250"/>
            <a:ext cx="17326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000" b="1" dirty="0"/>
              <a:t>Šios ligoninės medikai maloniai bendrauja su pacientais</a:t>
            </a:r>
          </a:p>
        </p:txBody>
      </p:sp>
      <p:sp>
        <p:nvSpPr>
          <p:cNvPr id="24" name="Stačiakampis 23"/>
          <p:cNvSpPr/>
          <p:nvPr/>
        </p:nvSpPr>
        <p:spPr>
          <a:xfrm>
            <a:off x="7338754" y="5569560"/>
            <a:ext cx="1668051" cy="307712"/>
          </a:xfrm>
          <a:prstGeom prst="rect">
            <a:avLst/>
          </a:prstGeom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lt-LT" sz="700" i="1" dirty="0" smtClean="0"/>
              <a:t>Vidurkiai skaičiuojami tik tarp nurodžiusių balą respondentų</a:t>
            </a:r>
            <a:endParaRPr lang="lt-LT" sz="600" i="1" dirty="0"/>
          </a:p>
        </p:txBody>
      </p:sp>
    </p:spTree>
    <p:extLst>
      <p:ext uri="{BB962C8B-B14F-4D97-AF65-F5344CB8AC3E}">
        <p14:creationId xmlns:p14="http://schemas.microsoft.com/office/powerpoint/2010/main" xmlns="" val="283907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07028" y="1711711"/>
            <a:ext cx="8857460" cy="3373474"/>
          </a:xfrm>
          <a:prstGeom prst="rect">
            <a:avLst/>
          </a:prstGeom>
          <a:gradFill flip="none" rotWithShape="1">
            <a:gsLst>
              <a:gs pos="0">
                <a:srgbClr val="D7D7D7">
                  <a:alpha val="77000"/>
                </a:srgbClr>
              </a:gs>
              <a:gs pos="100000">
                <a:srgbClr val="FFFFFF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453260" indent="-453260" algn="ctr" defTabSz="913764" fontAlgn="auto">
              <a:lnSpc>
                <a:spcPct val="95000"/>
              </a:lnSpc>
              <a:spcBef>
                <a:spcPts val="0"/>
              </a:spcBef>
              <a:spcAft>
                <a:spcPts val="1903"/>
              </a:spcAft>
              <a:buClr>
                <a:srgbClr val="969696"/>
              </a:buClr>
              <a:defRPr/>
            </a:pPr>
            <a:endParaRPr lang="de-DE" sz="2900" b="1" kern="0" noProof="1">
              <a:solidFill>
                <a:srgbClr val="FFFFFF">
                  <a:lumMod val="50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684215" y="6551613"/>
            <a:ext cx="4991945" cy="26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7" tIns="45688" rIns="91377" bIns="45688">
            <a:spAutoFit/>
          </a:bodyPr>
          <a:lstStyle/>
          <a:p>
            <a:pPr eaLnBrk="0" hangingPunct="0">
              <a:defRPr/>
            </a:pPr>
            <a:r>
              <a:rPr lang="lt-LT" altLang="en-US" sz="1100" b="1" i="1" dirty="0" smtClean="0">
                <a:solidFill>
                  <a:schemeClr val="bg2">
                    <a:lumMod val="50000"/>
                  </a:schemeClr>
                </a:solidFill>
                <a:ea typeface="ＭＳ Ｐゴシック"/>
                <a:cs typeface="ＭＳ Ｐゴシック"/>
              </a:rPr>
              <a:t>Lietuvos gyventojų apklausa apie Kauno klinikas, 2019 gegužė - birželis</a:t>
            </a:r>
            <a:endParaRPr lang="en-US" altLang="en-US" sz="1100" b="1" i="1" dirty="0">
              <a:solidFill>
                <a:schemeClr val="bg2">
                  <a:lumMod val="50000"/>
                </a:schemeClr>
              </a:solidFill>
              <a:ea typeface="ＭＳ Ｐゴシック"/>
              <a:cs typeface="ＭＳ Ｐゴシック"/>
            </a:endParaRPr>
          </a:p>
        </p:txBody>
      </p:sp>
      <p:sp>
        <p:nvSpPr>
          <p:cNvPr id="7" name="Skaidrės numerio vietos rezervavimo ženklas 1"/>
          <p:cNvSpPr>
            <a:spLocks noGrp="1"/>
          </p:cNvSpPr>
          <p:nvPr>
            <p:ph type="sldNum" sz="quarter" idx="11"/>
          </p:nvPr>
        </p:nvSpPr>
        <p:spPr>
          <a:xfrm>
            <a:off x="8610600" y="76203"/>
            <a:ext cx="381000" cy="365125"/>
          </a:xfrm>
        </p:spPr>
        <p:txBody>
          <a:bodyPr/>
          <a:lstStyle/>
          <a:p>
            <a:fld id="{B923983A-0BD4-4373-A51E-777C08AF4540}" type="slidenum">
              <a:rPr lang="lt-LT" altLang="en-US" smtClean="0"/>
              <a:pPr/>
              <a:t>4</a:t>
            </a:fld>
            <a:endParaRPr lang="lt-LT" alt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-6281" y="1"/>
            <a:ext cx="8321675" cy="40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377" tIns="45688" rIns="91377" bIns="45688">
            <a:spAutoFit/>
          </a:bodyPr>
          <a:lstStyle/>
          <a:p>
            <a:pPr>
              <a:defRPr/>
            </a:pPr>
            <a:r>
              <a:rPr lang="lt-LT" sz="2000" b="1" dirty="0" smtClean="0">
                <a:solidFill>
                  <a:schemeClr val="accent1"/>
                </a:solidFill>
              </a:rPr>
              <a:t>NPS indeksas (rekomendacija)</a:t>
            </a:r>
            <a:endParaRPr lang="lt-LT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60068538"/>
              </p:ext>
            </p:extLst>
          </p:nvPr>
        </p:nvGraphicFramePr>
        <p:xfrm>
          <a:off x="539553" y="2564904"/>
          <a:ext cx="6048671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Objektas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61530678"/>
              </p:ext>
            </p:extLst>
          </p:nvPr>
        </p:nvGraphicFramePr>
        <p:xfrm>
          <a:off x="6568744" y="2757000"/>
          <a:ext cx="2156239" cy="1524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tačiakampis 1"/>
          <p:cNvSpPr/>
          <p:nvPr/>
        </p:nvSpPr>
        <p:spPr>
          <a:xfrm>
            <a:off x="6732240" y="2341798"/>
            <a:ext cx="1668051" cy="415434"/>
          </a:xfrm>
          <a:prstGeom prst="rect">
            <a:avLst/>
          </a:prstGeom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2"/>
                </a:solidFill>
              </a:rPr>
              <a:t>NPS</a:t>
            </a:r>
            <a:endParaRPr lang="lt-LT" sz="1100" b="1" dirty="0">
              <a:solidFill>
                <a:schemeClr val="tx2"/>
              </a:solidFill>
            </a:endParaRPr>
          </a:p>
          <a:p>
            <a:pPr algn="ctr"/>
            <a:r>
              <a:rPr lang="lt-LT" sz="900" b="1" dirty="0" smtClean="0">
                <a:solidFill>
                  <a:schemeClr val="tx2"/>
                </a:solidFill>
              </a:rPr>
              <a:t>Indeksas</a:t>
            </a:r>
            <a:endParaRPr lang="lt-LT" sz="1050" b="1" dirty="0">
              <a:solidFill>
                <a:schemeClr val="tx2"/>
              </a:solidFill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130642" y="548681"/>
            <a:ext cx="8712522" cy="7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7" tIns="45688" rIns="91377" bIns="45688">
            <a:spAutoFit/>
          </a:bodyPr>
          <a:lstStyle/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JEI ŠIUO METU JUMS PRIREIKTŲ IR BŪTŲ GALIMYBĖ RINKTIS GYDYMO ĮSTAIGĄ, KIEK TIKĖTINA, KAD JŪS PASIRINKTUMĖTE KAUNO KLINIKAS? ĮVERTINKITE 10-TIES BALŲ SKALĖJE, KUR 1 REIŠKIA, KAD TIKRAI NEPASIRINKTUMĖTE, O 10 – KAD TIKRAI PASIRINKTUMĖTE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r>
              <a:rPr lang="lt-LT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(%)</a:t>
            </a:r>
            <a:endParaRPr lang="lt-LT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79512" y="1423874"/>
            <a:ext cx="8712522" cy="27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lt-LT" sz="12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Respondentai per tris metus lankęsi Kauno klinikose</a:t>
            </a:r>
            <a:r>
              <a:rPr lang="en-US" sz="12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12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</a:t>
            </a:r>
            <a:r>
              <a:rPr lang="lt-LT" sz="12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374</a:t>
            </a:r>
            <a:r>
              <a:rPr lang="en-US" sz="12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lt-LT" sz="1200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6808249" y="2310765"/>
            <a:ext cx="1507145" cy="162229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79512" y="4869805"/>
            <a:ext cx="8712522" cy="215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lt-LT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Indeksas skaičiuojamas atmetus neatsakiusius respondentus. Atsakymų į šį klausimą nepateikė 3.1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% respondent</a:t>
            </a:r>
            <a:r>
              <a:rPr lang="lt-LT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ų</a:t>
            </a:r>
            <a:endParaRPr lang="lt-LT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Picture 9">
            <a:extLst>
              <a:ext uri="{FF2B5EF4-FFF2-40B4-BE49-F238E27FC236}">
                <a16:creationId xmlns:a16="http://schemas.microsoft.com/office/drawing/2014/main" xmlns="" id="{CB912666-68F6-4669-8742-FC7F61B8A21B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8112" y="5308913"/>
            <a:ext cx="3459792" cy="648072"/>
          </a:xfrm>
          <a:prstGeom prst="rect">
            <a:avLst/>
          </a:prstGeom>
        </p:spPr>
      </p:pic>
      <p:pic>
        <p:nvPicPr>
          <p:cNvPr id="22" name="Picture 10">
            <a:extLst>
              <a:ext uri="{FF2B5EF4-FFF2-40B4-BE49-F238E27FC236}">
                <a16:creationId xmlns:a16="http://schemas.microsoft.com/office/drawing/2014/main" xmlns="" id="{9957852F-97EB-446B-8551-E3175289FE4C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842181" y="5632949"/>
            <a:ext cx="1857343" cy="255113"/>
          </a:xfrm>
          <a:prstGeom prst="rect">
            <a:avLst/>
          </a:prstGeom>
        </p:spPr>
      </p:pic>
      <p:grpSp>
        <p:nvGrpSpPr>
          <p:cNvPr id="4" name="Grupė 22"/>
          <p:cNvGrpSpPr/>
          <p:nvPr/>
        </p:nvGrpSpPr>
        <p:grpSpPr>
          <a:xfrm>
            <a:off x="6156176" y="38578"/>
            <a:ext cx="2363146" cy="438094"/>
            <a:chOff x="539552" y="1503769"/>
            <a:chExt cx="1368152" cy="376146"/>
          </a:xfrm>
          <a:solidFill>
            <a:schemeClr val="bg1">
              <a:lumMod val="65000"/>
            </a:schemeClr>
          </a:solidFill>
        </p:grpSpPr>
        <p:sp>
          <p:nvSpPr>
            <p:cNvPr id="24" name="Abgerundetes Rechteck 95">
              <a:hlinkClick r:id="rId7"/>
            </p:cNvPr>
            <p:cNvSpPr/>
            <p:nvPr/>
          </p:nvSpPr>
          <p:spPr bwMode="auto">
            <a:xfrm>
              <a:off x="539552" y="1503769"/>
              <a:ext cx="1368152" cy="376146"/>
            </a:xfrm>
            <a:prstGeom prst="roundRect">
              <a:avLst/>
            </a:prstGeom>
            <a:grpFill/>
            <a:ln w="12700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5400" h="25400"/>
            </a:sp3d>
          </p:spPr>
          <p:txBody>
            <a:bodyPr bIns="90000" rtlCol="0" anchor="ctr"/>
            <a:lstStyle/>
            <a:p>
              <a:pPr algn="ctr">
                <a:defRPr/>
              </a:pPr>
              <a:endParaRPr lang="en-US" sz="900" i="1" kern="0" dirty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5" name="Gruppieren 241"/>
            <p:cNvGrpSpPr>
              <a:grpSpLocks noChangeAspect="1"/>
            </p:cNvGrpSpPr>
            <p:nvPr/>
          </p:nvGrpSpPr>
          <p:grpSpPr bwMode="gray">
            <a:xfrm>
              <a:off x="1763688" y="1517837"/>
              <a:ext cx="122722" cy="333833"/>
              <a:chOff x="10815638" y="5970588"/>
              <a:chExt cx="266700" cy="725487"/>
            </a:xfrm>
            <a:grpFill/>
          </p:grpSpPr>
          <p:sp>
            <p:nvSpPr>
              <p:cNvPr id="26" name="Freeform 1089"/>
              <p:cNvSpPr>
                <a:spLocks/>
              </p:cNvSpPr>
              <p:nvPr/>
            </p:nvSpPr>
            <p:spPr bwMode="gray">
              <a:xfrm>
                <a:off x="10815638" y="6105525"/>
                <a:ext cx="266700" cy="590550"/>
              </a:xfrm>
              <a:custGeom>
                <a:avLst/>
                <a:gdLst>
                  <a:gd name="T0" fmla="*/ 71 w 71"/>
                  <a:gd name="T1" fmla="*/ 22 h 157"/>
                  <a:gd name="T2" fmla="*/ 71 w 71"/>
                  <a:gd name="T3" fmla="*/ 22 h 157"/>
                  <a:gd name="T4" fmla="*/ 49 w 71"/>
                  <a:gd name="T5" fmla="*/ 0 h 157"/>
                  <a:gd name="T6" fmla="*/ 21 w 71"/>
                  <a:gd name="T7" fmla="*/ 0 h 157"/>
                  <a:gd name="T8" fmla="*/ 0 w 71"/>
                  <a:gd name="T9" fmla="*/ 22 h 157"/>
                  <a:gd name="T10" fmla="*/ 0 w 71"/>
                  <a:gd name="T11" fmla="*/ 23 h 157"/>
                  <a:gd name="T12" fmla="*/ 0 w 71"/>
                  <a:gd name="T13" fmla="*/ 24 h 157"/>
                  <a:gd name="T14" fmla="*/ 0 w 71"/>
                  <a:gd name="T15" fmla="*/ 74 h 157"/>
                  <a:gd name="T16" fmla="*/ 6 w 71"/>
                  <a:gd name="T17" fmla="*/ 80 h 157"/>
                  <a:gd name="T18" fmla="*/ 13 w 71"/>
                  <a:gd name="T19" fmla="*/ 74 h 157"/>
                  <a:gd name="T20" fmla="*/ 13 w 71"/>
                  <a:gd name="T21" fmla="*/ 26 h 157"/>
                  <a:gd name="T22" fmla="*/ 16 w 71"/>
                  <a:gd name="T23" fmla="*/ 26 h 157"/>
                  <a:gd name="T24" fmla="*/ 16 w 71"/>
                  <a:gd name="T25" fmla="*/ 70 h 157"/>
                  <a:gd name="T26" fmla="*/ 16 w 71"/>
                  <a:gd name="T27" fmla="*/ 78 h 157"/>
                  <a:gd name="T28" fmla="*/ 16 w 71"/>
                  <a:gd name="T29" fmla="*/ 148 h 157"/>
                  <a:gd name="T30" fmla="*/ 24 w 71"/>
                  <a:gd name="T31" fmla="*/ 157 h 157"/>
                  <a:gd name="T32" fmla="*/ 33 w 71"/>
                  <a:gd name="T33" fmla="*/ 148 h 157"/>
                  <a:gd name="T34" fmla="*/ 33 w 71"/>
                  <a:gd name="T35" fmla="*/ 78 h 157"/>
                  <a:gd name="T36" fmla="*/ 37 w 71"/>
                  <a:gd name="T37" fmla="*/ 78 h 157"/>
                  <a:gd name="T38" fmla="*/ 37 w 71"/>
                  <a:gd name="T39" fmla="*/ 148 h 157"/>
                  <a:gd name="T40" fmla="*/ 46 w 71"/>
                  <a:gd name="T41" fmla="*/ 157 h 157"/>
                  <a:gd name="T42" fmla="*/ 55 w 71"/>
                  <a:gd name="T43" fmla="*/ 148 h 157"/>
                  <a:gd name="T44" fmla="*/ 55 w 71"/>
                  <a:gd name="T45" fmla="*/ 70 h 157"/>
                  <a:gd name="T46" fmla="*/ 55 w 71"/>
                  <a:gd name="T47" fmla="*/ 70 h 157"/>
                  <a:gd name="T48" fmla="*/ 55 w 71"/>
                  <a:gd name="T49" fmla="*/ 26 h 157"/>
                  <a:gd name="T50" fmla="*/ 57 w 71"/>
                  <a:gd name="T51" fmla="*/ 26 h 157"/>
                  <a:gd name="T52" fmla="*/ 57 w 71"/>
                  <a:gd name="T53" fmla="*/ 74 h 157"/>
                  <a:gd name="T54" fmla="*/ 64 w 71"/>
                  <a:gd name="T55" fmla="*/ 80 h 157"/>
                  <a:gd name="T56" fmla="*/ 71 w 71"/>
                  <a:gd name="T57" fmla="*/ 74 h 157"/>
                  <a:gd name="T58" fmla="*/ 71 w 71"/>
                  <a:gd name="T59" fmla="*/ 24 h 157"/>
                  <a:gd name="T60" fmla="*/ 71 w 71"/>
                  <a:gd name="T61" fmla="*/ 2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1" h="157">
                    <a:moveTo>
                      <a:pt x="71" y="22"/>
                    </a:moveTo>
                    <a:cubicBezTo>
                      <a:pt x="71" y="22"/>
                      <a:pt x="71" y="22"/>
                      <a:pt x="71" y="22"/>
                    </a:cubicBezTo>
                    <a:cubicBezTo>
                      <a:pt x="71" y="10"/>
                      <a:pt x="61" y="0"/>
                      <a:pt x="49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9" y="0"/>
                      <a:pt x="0" y="10"/>
                      <a:pt x="0" y="22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7"/>
                      <a:pt x="3" y="80"/>
                      <a:pt x="6" y="80"/>
                    </a:cubicBezTo>
                    <a:cubicBezTo>
                      <a:pt x="10" y="80"/>
                      <a:pt x="13" y="77"/>
                      <a:pt x="13" y="74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6" y="148"/>
                      <a:pt x="16" y="148"/>
                      <a:pt x="16" y="148"/>
                    </a:cubicBezTo>
                    <a:cubicBezTo>
                      <a:pt x="16" y="153"/>
                      <a:pt x="20" y="157"/>
                      <a:pt x="24" y="157"/>
                    </a:cubicBezTo>
                    <a:cubicBezTo>
                      <a:pt x="29" y="157"/>
                      <a:pt x="33" y="153"/>
                      <a:pt x="33" y="148"/>
                    </a:cubicBezTo>
                    <a:cubicBezTo>
                      <a:pt x="33" y="78"/>
                      <a:pt x="33" y="78"/>
                      <a:pt x="33" y="78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7" y="148"/>
                      <a:pt x="37" y="148"/>
                      <a:pt x="37" y="148"/>
                    </a:cubicBezTo>
                    <a:cubicBezTo>
                      <a:pt x="37" y="153"/>
                      <a:pt x="41" y="157"/>
                      <a:pt x="46" y="157"/>
                    </a:cubicBezTo>
                    <a:cubicBezTo>
                      <a:pt x="51" y="157"/>
                      <a:pt x="55" y="153"/>
                      <a:pt x="55" y="148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5" y="26"/>
                      <a:pt x="55" y="26"/>
                      <a:pt x="55" y="26"/>
                    </a:cubicBezTo>
                    <a:cubicBezTo>
                      <a:pt x="57" y="26"/>
                      <a:pt x="57" y="26"/>
                      <a:pt x="57" y="26"/>
                    </a:cubicBezTo>
                    <a:cubicBezTo>
                      <a:pt x="57" y="74"/>
                      <a:pt x="57" y="74"/>
                      <a:pt x="57" y="74"/>
                    </a:cubicBezTo>
                    <a:cubicBezTo>
                      <a:pt x="57" y="77"/>
                      <a:pt x="60" y="80"/>
                      <a:pt x="64" y="80"/>
                    </a:cubicBezTo>
                    <a:cubicBezTo>
                      <a:pt x="68" y="80"/>
                      <a:pt x="71" y="77"/>
                      <a:pt x="71" y="74"/>
                    </a:cubicBezTo>
                    <a:cubicBezTo>
                      <a:pt x="71" y="24"/>
                      <a:pt x="71" y="24"/>
                      <a:pt x="71" y="24"/>
                    </a:cubicBezTo>
                    <a:cubicBezTo>
                      <a:pt x="71" y="24"/>
                      <a:pt x="71" y="23"/>
                      <a:pt x="71" y="2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376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7" name="Oval 1090"/>
              <p:cNvSpPr>
                <a:spLocks noChangeArrowheads="1"/>
              </p:cNvSpPr>
              <p:nvPr/>
            </p:nvSpPr>
            <p:spPr bwMode="gray">
              <a:xfrm>
                <a:off x="10887076" y="5970588"/>
                <a:ext cx="123825" cy="12858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376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6216317" y="42575"/>
            <a:ext cx="2160240" cy="40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7" tIns="45688" rIns="91377" bIns="45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lt-LT" altLang="en-US" sz="1000" b="1" i="1" dirty="0" smtClean="0"/>
              <a:t>Lankėsi Kauno Klinikose </a:t>
            </a:r>
            <a:r>
              <a:rPr lang="en-US" altLang="en-US" sz="1000" b="1" i="1" dirty="0" smtClean="0"/>
              <a:t>%</a:t>
            </a:r>
            <a:endParaRPr lang="lt-LT" altLang="en-US" sz="1000" b="1" i="1" dirty="0"/>
          </a:p>
          <a:p>
            <a:pPr algn="ctr" eaLnBrk="1" hangingPunct="1"/>
            <a:r>
              <a:rPr lang="lt-LT" altLang="en-US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(N</a:t>
            </a:r>
            <a:r>
              <a:rPr lang="en-US" altLang="en-US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</a:t>
            </a:r>
            <a:r>
              <a:rPr lang="lt-LT" altLang="en-US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374)</a:t>
            </a:r>
            <a:endParaRPr lang="en-US" altLang="en-US" sz="10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36478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07028" y="1567694"/>
            <a:ext cx="8857460" cy="3733514"/>
          </a:xfrm>
          <a:prstGeom prst="rect">
            <a:avLst/>
          </a:prstGeom>
          <a:gradFill flip="none" rotWithShape="1">
            <a:gsLst>
              <a:gs pos="0">
                <a:srgbClr val="D7D7D7">
                  <a:alpha val="77000"/>
                </a:srgbClr>
              </a:gs>
              <a:gs pos="100000">
                <a:srgbClr val="FFFFFF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453260" indent="-453260" algn="ctr" defTabSz="913764" fontAlgn="auto">
              <a:lnSpc>
                <a:spcPct val="95000"/>
              </a:lnSpc>
              <a:spcBef>
                <a:spcPts val="0"/>
              </a:spcBef>
              <a:spcAft>
                <a:spcPts val="1903"/>
              </a:spcAft>
              <a:buClr>
                <a:srgbClr val="969696"/>
              </a:buClr>
              <a:defRPr/>
            </a:pPr>
            <a:endParaRPr lang="de-DE" sz="2900" b="1" kern="0" noProof="1">
              <a:solidFill>
                <a:srgbClr val="FFFFFF">
                  <a:lumMod val="50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684215" y="6551613"/>
            <a:ext cx="4991945" cy="26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7" tIns="45688" rIns="91377" bIns="45688">
            <a:spAutoFit/>
          </a:bodyPr>
          <a:lstStyle/>
          <a:p>
            <a:pPr eaLnBrk="0" hangingPunct="0">
              <a:defRPr/>
            </a:pPr>
            <a:r>
              <a:rPr lang="lt-LT" altLang="en-US" sz="1100" b="1" i="1" dirty="0" smtClean="0">
                <a:solidFill>
                  <a:schemeClr val="bg2">
                    <a:lumMod val="50000"/>
                  </a:schemeClr>
                </a:solidFill>
                <a:ea typeface="ＭＳ Ｐゴシック"/>
                <a:cs typeface="ＭＳ Ｐゴシック"/>
              </a:rPr>
              <a:t>Lietuvos gyventojų apklausa apie Kauno klinikas, 2019 gegužė - birželis</a:t>
            </a:r>
            <a:endParaRPr lang="en-US" altLang="en-US" sz="1100" b="1" i="1" dirty="0">
              <a:solidFill>
                <a:schemeClr val="bg2">
                  <a:lumMod val="50000"/>
                </a:schemeClr>
              </a:solidFill>
              <a:ea typeface="ＭＳ Ｐゴシック"/>
              <a:cs typeface="ＭＳ Ｐゴシック"/>
            </a:endParaRPr>
          </a:p>
        </p:txBody>
      </p:sp>
      <p:sp>
        <p:nvSpPr>
          <p:cNvPr id="7" name="Skaidrės numerio vietos rezervavimo ženklas 1"/>
          <p:cNvSpPr>
            <a:spLocks noGrp="1"/>
          </p:cNvSpPr>
          <p:nvPr>
            <p:ph type="sldNum" sz="quarter" idx="11"/>
          </p:nvPr>
        </p:nvSpPr>
        <p:spPr>
          <a:xfrm>
            <a:off x="8610600" y="76203"/>
            <a:ext cx="381000" cy="365125"/>
          </a:xfrm>
        </p:spPr>
        <p:txBody>
          <a:bodyPr/>
          <a:lstStyle/>
          <a:p>
            <a:fld id="{B923983A-0BD4-4373-A51E-777C08AF4540}" type="slidenum">
              <a:rPr lang="lt-LT" altLang="en-US" smtClean="0"/>
              <a:pPr/>
              <a:t>5</a:t>
            </a:fld>
            <a:endParaRPr lang="lt-LT" alt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-6281" y="1"/>
            <a:ext cx="8321675" cy="40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377" tIns="45688" rIns="91377" bIns="45688">
            <a:spAutoFit/>
          </a:bodyPr>
          <a:lstStyle/>
          <a:p>
            <a:pPr>
              <a:defRPr/>
            </a:pPr>
            <a:r>
              <a:rPr lang="lt-LT" sz="2000" b="1" dirty="0" smtClean="0">
                <a:solidFill>
                  <a:schemeClr val="accent1"/>
                </a:solidFill>
              </a:rPr>
              <a:t>PATIRTIES VERTINIMAS</a:t>
            </a:r>
            <a:endParaRPr lang="lt-LT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82454218"/>
              </p:ext>
            </p:extLst>
          </p:nvPr>
        </p:nvGraphicFramePr>
        <p:xfrm>
          <a:off x="130642" y="1923912"/>
          <a:ext cx="7165795" cy="22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Objektas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51614241"/>
              </p:ext>
            </p:extLst>
          </p:nvPr>
        </p:nvGraphicFramePr>
        <p:xfrm>
          <a:off x="7019250" y="2348880"/>
          <a:ext cx="1972353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tačiakampis 1"/>
          <p:cNvSpPr/>
          <p:nvPr/>
        </p:nvSpPr>
        <p:spPr>
          <a:xfrm>
            <a:off x="7296437" y="1700808"/>
            <a:ext cx="1668051" cy="446211"/>
          </a:xfrm>
          <a:prstGeom prst="rect">
            <a:avLst/>
          </a:prstGeom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lt-LT" sz="1200" dirty="0" smtClean="0"/>
              <a:t>Vertinimų vidurkis</a:t>
            </a:r>
            <a:r>
              <a:rPr lang="en-US" sz="1200" dirty="0" smtClean="0"/>
              <a:t> </a:t>
            </a:r>
            <a:endParaRPr lang="lt-LT" sz="1200" dirty="0"/>
          </a:p>
          <a:p>
            <a:pPr algn="ctr"/>
            <a:r>
              <a:rPr lang="en-US" sz="1000" dirty="0" smtClean="0"/>
              <a:t>(</a:t>
            </a:r>
            <a:r>
              <a:rPr lang="lt-LT" sz="1000" dirty="0" smtClean="0"/>
              <a:t>10 balų skalėje</a:t>
            </a:r>
            <a:r>
              <a:rPr lang="en-US" sz="1000" dirty="0" smtClean="0"/>
              <a:t>)</a:t>
            </a:r>
            <a:endParaRPr lang="lt-LT" sz="1100" dirty="0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130642" y="548681"/>
            <a:ext cx="8712522" cy="64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7" tIns="45688" rIns="91377" bIns="45688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PRISIMINKITE JŪSŲ PASKUTINIUS APSILANKYMUS KAUNO KLINIKOSE. PASAKYKITE, KIEK JŪS LIKOTE PATENKINTI GYDYMO IR / ARBA APTARNAVIMO PASLAUGOMIS ŠIOJE GYDYMO ĮSTAIGOJE? ĮVERTINKITE 10-TIES BALŲ SKALĖJE, KUR 1 REIŠKIA, KAD LIKOTE VISIŠKAI NEPATENKINTI, O 10 – KAD LABAI PATENKINTI</a:t>
            </a:r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lt-L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(%)</a:t>
            </a:r>
            <a:endParaRPr lang="lt-L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Grupė 35"/>
          <p:cNvGrpSpPr/>
          <p:nvPr/>
        </p:nvGrpSpPr>
        <p:grpSpPr>
          <a:xfrm>
            <a:off x="6156176" y="38578"/>
            <a:ext cx="2363146" cy="438094"/>
            <a:chOff x="539552" y="1503769"/>
            <a:chExt cx="1368152" cy="376146"/>
          </a:xfrm>
          <a:solidFill>
            <a:schemeClr val="bg1">
              <a:lumMod val="65000"/>
            </a:schemeClr>
          </a:solidFill>
        </p:grpSpPr>
        <p:sp>
          <p:nvSpPr>
            <p:cNvPr id="37" name="Abgerundetes Rechteck 95">
              <a:hlinkClick r:id="rId5"/>
            </p:cNvPr>
            <p:cNvSpPr/>
            <p:nvPr/>
          </p:nvSpPr>
          <p:spPr bwMode="auto">
            <a:xfrm>
              <a:off x="539552" y="1503769"/>
              <a:ext cx="1368152" cy="376146"/>
            </a:xfrm>
            <a:prstGeom prst="roundRect">
              <a:avLst/>
            </a:prstGeom>
            <a:grpFill/>
            <a:ln w="12700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5400" h="25400"/>
            </a:sp3d>
          </p:spPr>
          <p:txBody>
            <a:bodyPr bIns="90000" rtlCol="0" anchor="ctr"/>
            <a:lstStyle/>
            <a:p>
              <a:pPr algn="ctr">
                <a:defRPr/>
              </a:pPr>
              <a:endParaRPr lang="en-US" sz="900" i="1" kern="0" dirty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" name="Gruppieren 241"/>
            <p:cNvGrpSpPr>
              <a:grpSpLocks noChangeAspect="1"/>
            </p:cNvGrpSpPr>
            <p:nvPr/>
          </p:nvGrpSpPr>
          <p:grpSpPr bwMode="gray">
            <a:xfrm>
              <a:off x="1763688" y="1517837"/>
              <a:ext cx="122722" cy="333833"/>
              <a:chOff x="10815638" y="5970588"/>
              <a:chExt cx="266700" cy="725487"/>
            </a:xfrm>
            <a:grpFill/>
          </p:grpSpPr>
          <p:sp>
            <p:nvSpPr>
              <p:cNvPr id="39" name="Freeform 1089"/>
              <p:cNvSpPr>
                <a:spLocks/>
              </p:cNvSpPr>
              <p:nvPr/>
            </p:nvSpPr>
            <p:spPr bwMode="gray">
              <a:xfrm>
                <a:off x="10815638" y="6105525"/>
                <a:ext cx="266700" cy="590550"/>
              </a:xfrm>
              <a:custGeom>
                <a:avLst/>
                <a:gdLst>
                  <a:gd name="T0" fmla="*/ 71 w 71"/>
                  <a:gd name="T1" fmla="*/ 22 h 157"/>
                  <a:gd name="T2" fmla="*/ 71 w 71"/>
                  <a:gd name="T3" fmla="*/ 22 h 157"/>
                  <a:gd name="T4" fmla="*/ 49 w 71"/>
                  <a:gd name="T5" fmla="*/ 0 h 157"/>
                  <a:gd name="T6" fmla="*/ 21 w 71"/>
                  <a:gd name="T7" fmla="*/ 0 h 157"/>
                  <a:gd name="T8" fmla="*/ 0 w 71"/>
                  <a:gd name="T9" fmla="*/ 22 h 157"/>
                  <a:gd name="T10" fmla="*/ 0 w 71"/>
                  <a:gd name="T11" fmla="*/ 23 h 157"/>
                  <a:gd name="T12" fmla="*/ 0 w 71"/>
                  <a:gd name="T13" fmla="*/ 24 h 157"/>
                  <a:gd name="T14" fmla="*/ 0 w 71"/>
                  <a:gd name="T15" fmla="*/ 74 h 157"/>
                  <a:gd name="T16" fmla="*/ 6 w 71"/>
                  <a:gd name="T17" fmla="*/ 80 h 157"/>
                  <a:gd name="T18" fmla="*/ 13 w 71"/>
                  <a:gd name="T19" fmla="*/ 74 h 157"/>
                  <a:gd name="T20" fmla="*/ 13 w 71"/>
                  <a:gd name="T21" fmla="*/ 26 h 157"/>
                  <a:gd name="T22" fmla="*/ 16 w 71"/>
                  <a:gd name="T23" fmla="*/ 26 h 157"/>
                  <a:gd name="T24" fmla="*/ 16 w 71"/>
                  <a:gd name="T25" fmla="*/ 70 h 157"/>
                  <a:gd name="T26" fmla="*/ 16 w 71"/>
                  <a:gd name="T27" fmla="*/ 78 h 157"/>
                  <a:gd name="T28" fmla="*/ 16 w 71"/>
                  <a:gd name="T29" fmla="*/ 148 h 157"/>
                  <a:gd name="T30" fmla="*/ 24 w 71"/>
                  <a:gd name="T31" fmla="*/ 157 h 157"/>
                  <a:gd name="T32" fmla="*/ 33 w 71"/>
                  <a:gd name="T33" fmla="*/ 148 h 157"/>
                  <a:gd name="T34" fmla="*/ 33 w 71"/>
                  <a:gd name="T35" fmla="*/ 78 h 157"/>
                  <a:gd name="T36" fmla="*/ 37 w 71"/>
                  <a:gd name="T37" fmla="*/ 78 h 157"/>
                  <a:gd name="T38" fmla="*/ 37 w 71"/>
                  <a:gd name="T39" fmla="*/ 148 h 157"/>
                  <a:gd name="T40" fmla="*/ 46 w 71"/>
                  <a:gd name="T41" fmla="*/ 157 h 157"/>
                  <a:gd name="T42" fmla="*/ 55 w 71"/>
                  <a:gd name="T43" fmla="*/ 148 h 157"/>
                  <a:gd name="T44" fmla="*/ 55 w 71"/>
                  <a:gd name="T45" fmla="*/ 70 h 157"/>
                  <a:gd name="T46" fmla="*/ 55 w 71"/>
                  <a:gd name="T47" fmla="*/ 70 h 157"/>
                  <a:gd name="T48" fmla="*/ 55 w 71"/>
                  <a:gd name="T49" fmla="*/ 26 h 157"/>
                  <a:gd name="T50" fmla="*/ 57 w 71"/>
                  <a:gd name="T51" fmla="*/ 26 h 157"/>
                  <a:gd name="T52" fmla="*/ 57 w 71"/>
                  <a:gd name="T53" fmla="*/ 74 h 157"/>
                  <a:gd name="T54" fmla="*/ 64 w 71"/>
                  <a:gd name="T55" fmla="*/ 80 h 157"/>
                  <a:gd name="T56" fmla="*/ 71 w 71"/>
                  <a:gd name="T57" fmla="*/ 74 h 157"/>
                  <a:gd name="T58" fmla="*/ 71 w 71"/>
                  <a:gd name="T59" fmla="*/ 24 h 157"/>
                  <a:gd name="T60" fmla="*/ 71 w 71"/>
                  <a:gd name="T61" fmla="*/ 2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1" h="157">
                    <a:moveTo>
                      <a:pt x="71" y="22"/>
                    </a:moveTo>
                    <a:cubicBezTo>
                      <a:pt x="71" y="22"/>
                      <a:pt x="71" y="22"/>
                      <a:pt x="71" y="22"/>
                    </a:cubicBezTo>
                    <a:cubicBezTo>
                      <a:pt x="71" y="10"/>
                      <a:pt x="61" y="0"/>
                      <a:pt x="49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9" y="0"/>
                      <a:pt x="0" y="10"/>
                      <a:pt x="0" y="22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7"/>
                      <a:pt x="3" y="80"/>
                      <a:pt x="6" y="80"/>
                    </a:cubicBezTo>
                    <a:cubicBezTo>
                      <a:pt x="10" y="80"/>
                      <a:pt x="13" y="77"/>
                      <a:pt x="13" y="74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6" y="148"/>
                      <a:pt x="16" y="148"/>
                      <a:pt x="16" y="148"/>
                    </a:cubicBezTo>
                    <a:cubicBezTo>
                      <a:pt x="16" y="153"/>
                      <a:pt x="20" y="157"/>
                      <a:pt x="24" y="157"/>
                    </a:cubicBezTo>
                    <a:cubicBezTo>
                      <a:pt x="29" y="157"/>
                      <a:pt x="33" y="153"/>
                      <a:pt x="33" y="148"/>
                    </a:cubicBezTo>
                    <a:cubicBezTo>
                      <a:pt x="33" y="78"/>
                      <a:pt x="33" y="78"/>
                      <a:pt x="33" y="78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7" y="148"/>
                      <a:pt x="37" y="148"/>
                      <a:pt x="37" y="148"/>
                    </a:cubicBezTo>
                    <a:cubicBezTo>
                      <a:pt x="37" y="153"/>
                      <a:pt x="41" y="157"/>
                      <a:pt x="46" y="157"/>
                    </a:cubicBezTo>
                    <a:cubicBezTo>
                      <a:pt x="51" y="157"/>
                      <a:pt x="55" y="153"/>
                      <a:pt x="55" y="148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5" y="26"/>
                      <a:pt x="55" y="26"/>
                      <a:pt x="55" y="26"/>
                    </a:cubicBezTo>
                    <a:cubicBezTo>
                      <a:pt x="57" y="26"/>
                      <a:pt x="57" y="26"/>
                      <a:pt x="57" y="26"/>
                    </a:cubicBezTo>
                    <a:cubicBezTo>
                      <a:pt x="57" y="74"/>
                      <a:pt x="57" y="74"/>
                      <a:pt x="57" y="74"/>
                    </a:cubicBezTo>
                    <a:cubicBezTo>
                      <a:pt x="57" y="77"/>
                      <a:pt x="60" y="80"/>
                      <a:pt x="64" y="80"/>
                    </a:cubicBezTo>
                    <a:cubicBezTo>
                      <a:pt x="68" y="80"/>
                      <a:pt x="71" y="77"/>
                      <a:pt x="71" y="74"/>
                    </a:cubicBezTo>
                    <a:cubicBezTo>
                      <a:pt x="71" y="24"/>
                      <a:pt x="71" y="24"/>
                      <a:pt x="71" y="24"/>
                    </a:cubicBezTo>
                    <a:cubicBezTo>
                      <a:pt x="71" y="24"/>
                      <a:pt x="71" y="23"/>
                      <a:pt x="71" y="2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376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0" name="Oval 1090"/>
              <p:cNvSpPr>
                <a:spLocks noChangeArrowheads="1"/>
              </p:cNvSpPr>
              <p:nvPr/>
            </p:nvSpPr>
            <p:spPr bwMode="gray">
              <a:xfrm>
                <a:off x="10887076" y="5970588"/>
                <a:ext cx="123825" cy="12858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376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6216317" y="42575"/>
            <a:ext cx="2160240" cy="40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7" tIns="45688" rIns="91377" bIns="45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lt-LT" altLang="en-US" sz="1000" b="1" i="1" dirty="0" smtClean="0"/>
              <a:t>Lankėsi Kauno Klinikose </a:t>
            </a:r>
            <a:r>
              <a:rPr lang="en-US" altLang="en-US" sz="1000" b="1" i="1" dirty="0" smtClean="0"/>
              <a:t>%</a:t>
            </a:r>
            <a:endParaRPr lang="lt-LT" altLang="en-US" sz="1000" b="1" i="1" dirty="0"/>
          </a:p>
          <a:p>
            <a:pPr algn="ctr" eaLnBrk="1" hangingPunct="1"/>
            <a:r>
              <a:rPr lang="lt-LT" altLang="en-US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(N</a:t>
            </a:r>
            <a:r>
              <a:rPr lang="en-US" altLang="en-US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</a:t>
            </a:r>
            <a:r>
              <a:rPr lang="lt-LT" altLang="en-US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374)</a:t>
            </a:r>
            <a:endParaRPr lang="en-US" altLang="en-US" sz="10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3" name="Stačiakampis 42"/>
          <p:cNvSpPr/>
          <p:nvPr/>
        </p:nvSpPr>
        <p:spPr>
          <a:xfrm>
            <a:off x="7338754" y="4993496"/>
            <a:ext cx="1668051" cy="307712"/>
          </a:xfrm>
          <a:prstGeom prst="rect">
            <a:avLst/>
          </a:prstGeom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lt-LT" sz="700" i="1" dirty="0" smtClean="0"/>
              <a:t>Vidurkiai skaičiuojami tik tarp nurodžiusių balą respondentų</a:t>
            </a:r>
            <a:endParaRPr lang="lt-LT" sz="600" i="1" dirty="0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79512" y="1268760"/>
            <a:ext cx="8712522" cy="27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lt-LT" sz="12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Respondentai per tris metus lankęsi Kauno klinikose</a:t>
            </a:r>
            <a:r>
              <a:rPr lang="en-US" sz="12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12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</a:t>
            </a:r>
            <a:r>
              <a:rPr lang="lt-LT" sz="12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374</a:t>
            </a:r>
            <a:r>
              <a:rPr lang="en-US" sz="12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lt-LT" sz="1200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1754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07028" y="1567694"/>
            <a:ext cx="8857460" cy="4021546"/>
          </a:xfrm>
          <a:prstGeom prst="rect">
            <a:avLst/>
          </a:prstGeom>
          <a:gradFill flip="none" rotWithShape="1">
            <a:gsLst>
              <a:gs pos="0">
                <a:srgbClr val="D7D7D7">
                  <a:alpha val="77000"/>
                </a:srgbClr>
              </a:gs>
              <a:gs pos="100000">
                <a:srgbClr val="FFFFFF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453260" indent="-453260" algn="ctr" defTabSz="913764" fontAlgn="auto">
              <a:lnSpc>
                <a:spcPct val="95000"/>
              </a:lnSpc>
              <a:spcBef>
                <a:spcPts val="0"/>
              </a:spcBef>
              <a:spcAft>
                <a:spcPts val="1903"/>
              </a:spcAft>
              <a:buClr>
                <a:srgbClr val="969696"/>
              </a:buClr>
              <a:defRPr/>
            </a:pPr>
            <a:endParaRPr lang="de-DE" sz="2900" b="1" kern="0" noProof="1">
              <a:solidFill>
                <a:srgbClr val="FFFFFF">
                  <a:lumMod val="50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684215" y="6551613"/>
            <a:ext cx="4991945" cy="26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7" tIns="45688" rIns="91377" bIns="45688">
            <a:spAutoFit/>
          </a:bodyPr>
          <a:lstStyle/>
          <a:p>
            <a:pPr eaLnBrk="0" hangingPunct="0">
              <a:defRPr/>
            </a:pPr>
            <a:r>
              <a:rPr lang="lt-LT" altLang="en-US" sz="1100" b="1" i="1" dirty="0" smtClean="0">
                <a:solidFill>
                  <a:schemeClr val="bg2">
                    <a:lumMod val="50000"/>
                  </a:schemeClr>
                </a:solidFill>
                <a:ea typeface="ＭＳ Ｐゴシック"/>
                <a:cs typeface="ＭＳ Ｐゴシック"/>
              </a:rPr>
              <a:t>Lietuvos gyventojų apklausa apie Kauno klinikas, 2019 gegužė - birželis</a:t>
            </a:r>
            <a:endParaRPr lang="en-US" altLang="en-US" sz="1100" b="1" i="1" dirty="0">
              <a:solidFill>
                <a:schemeClr val="bg2">
                  <a:lumMod val="50000"/>
                </a:schemeClr>
              </a:solidFill>
              <a:ea typeface="ＭＳ Ｐゴシック"/>
              <a:cs typeface="ＭＳ Ｐゴシック"/>
            </a:endParaRPr>
          </a:p>
        </p:txBody>
      </p:sp>
      <p:sp>
        <p:nvSpPr>
          <p:cNvPr id="7" name="Skaidrės numerio vietos rezervavimo ženklas 1"/>
          <p:cNvSpPr>
            <a:spLocks noGrp="1"/>
          </p:cNvSpPr>
          <p:nvPr>
            <p:ph type="sldNum" sz="quarter" idx="11"/>
          </p:nvPr>
        </p:nvSpPr>
        <p:spPr>
          <a:xfrm>
            <a:off x="8610600" y="76203"/>
            <a:ext cx="381000" cy="365125"/>
          </a:xfrm>
        </p:spPr>
        <p:txBody>
          <a:bodyPr/>
          <a:lstStyle/>
          <a:p>
            <a:fld id="{B923983A-0BD4-4373-A51E-777C08AF4540}" type="slidenum">
              <a:rPr lang="lt-LT" altLang="en-US" smtClean="0"/>
              <a:pPr/>
              <a:t>6</a:t>
            </a:fld>
            <a:endParaRPr lang="lt-LT" alt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-6281" y="1"/>
            <a:ext cx="8321675" cy="40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377" tIns="45688" rIns="91377" bIns="45688">
            <a:spAutoFit/>
          </a:bodyPr>
          <a:lstStyle/>
          <a:p>
            <a:pPr>
              <a:defRPr/>
            </a:pPr>
            <a:r>
              <a:rPr lang="lt-LT" sz="2000" b="1" dirty="0" smtClean="0">
                <a:solidFill>
                  <a:schemeClr val="accent1"/>
                </a:solidFill>
              </a:rPr>
              <a:t>PAKARTOTINIS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lt-LT" sz="2000" b="1" dirty="0" smtClean="0">
                <a:solidFill>
                  <a:schemeClr val="accent1"/>
                </a:solidFill>
              </a:rPr>
              <a:t>PASIRINKIMAS (NUOSTATA)</a:t>
            </a:r>
            <a:endParaRPr lang="lt-LT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1625282"/>
              </p:ext>
            </p:extLst>
          </p:nvPr>
        </p:nvGraphicFramePr>
        <p:xfrm>
          <a:off x="130642" y="1521682"/>
          <a:ext cx="7165795" cy="385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Objektas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77858632"/>
              </p:ext>
            </p:extLst>
          </p:nvPr>
        </p:nvGraphicFramePr>
        <p:xfrm>
          <a:off x="7019250" y="2204864"/>
          <a:ext cx="1972353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tačiakampis 1"/>
          <p:cNvSpPr/>
          <p:nvPr/>
        </p:nvSpPr>
        <p:spPr>
          <a:xfrm>
            <a:off x="7296437" y="1700808"/>
            <a:ext cx="1668051" cy="446211"/>
          </a:xfrm>
          <a:prstGeom prst="rect">
            <a:avLst/>
          </a:prstGeom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lt-LT" sz="1200" dirty="0" smtClean="0"/>
              <a:t>Vertinimų vidurkis</a:t>
            </a:r>
            <a:r>
              <a:rPr lang="en-US" sz="1200" dirty="0" smtClean="0"/>
              <a:t> </a:t>
            </a:r>
            <a:endParaRPr lang="lt-LT" sz="1200" dirty="0"/>
          </a:p>
          <a:p>
            <a:pPr algn="ctr"/>
            <a:r>
              <a:rPr lang="en-US" sz="1000" dirty="0" smtClean="0"/>
              <a:t>(</a:t>
            </a:r>
            <a:r>
              <a:rPr lang="lt-LT" sz="1000" dirty="0" smtClean="0"/>
              <a:t>10 balų skalėje</a:t>
            </a:r>
            <a:r>
              <a:rPr lang="en-US" sz="1000" dirty="0" smtClean="0"/>
              <a:t>)</a:t>
            </a:r>
            <a:endParaRPr lang="lt-LT" sz="1100" dirty="0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130642" y="548681"/>
            <a:ext cx="8712522" cy="7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7" tIns="45688" rIns="91377" bIns="45688">
            <a:spAutoFit/>
          </a:bodyPr>
          <a:lstStyle/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JEI ŠIUO METU JUMS PRIREIKTŲ IR BŪTŲ GALIMYBĖ RINKTIS GYDYMO ĮSTAIGĄ, KIEK TIKĖTINA, KAD JŪS PASIRINKTUMĖTE KAUNO KLINIKAS? ĮVERTINKITE 10-TIES BALŲ SKALĖJE, KUR 1 REIŠKIA, KAD TIKRAI NEPASIRINKTUMĖTE, O 10 – KAD TIKRAI PASIRINKTUMĖTE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r>
              <a:rPr lang="lt-LT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(%)</a:t>
            </a:r>
            <a:endParaRPr lang="lt-LT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Grupė 35"/>
          <p:cNvGrpSpPr/>
          <p:nvPr/>
        </p:nvGrpSpPr>
        <p:grpSpPr>
          <a:xfrm>
            <a:off x="6156176" y="38578"/>
            <a:ext cx="2363146" cy="438094"/>
            <a:chOff x="539552" y="1503769"/>
            <a:chExt cx="1368152" cy="376146"/>
          </a:xfrm>
          <a:solidFill>
            <a:schemeClr val="bg1">
              <a:lumMod val="65000"/>
            </a:schemeClr>
          </a:solidFill>
        </p:grpSpPr>
        <p:sp>
          <p:nvSpPr>
            <p:cNvPr id="37" name="Abgerundetes Rechteck 95">
              <a:hlinkClick r:id="rId5"/>
            </p:cNvPr>
            <p:cNvSpPr/>
            <p:nvPr/>
          </p:nvSpPr>
          <p:spPr bwMode="auto">
            <a:xfrm>
              <a:off x="539552" y="1503769"/>
              <a:ext cx="1368152" cy="376146"/>
            </a:xfrm>
            <a:prstGeom prst="roundRect">
              <a:avLst/>
            </a:prstGeom>
            <a:grpFill/>
            <a:ln w="12700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5400" h="25400"/>
            </a:sp3d>
          </p:spPr>
          <p:txBody>
            <a:bodyPr bIns="90000" rtlCol="0" anchor="ctr"/>
            <a:lstStyle/>
            <a:p>
              <a:pPr algn="ctr">
                <a:defRPr/>
              </a:pPr>
              <a:endParaRPr lang="en-US" sz="900" i="1" kern="0" dirty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" name="Gruppieren 241"/>
            <p:cNvGrpSpPr>
              <a:grpSpLocks noChangeAspect="1"/>
            </p:cNvGrpSpPr>
            <p:nvPr/>
          </p:nvGrpSpPr>
          <p:grpSpPr bwMode="gray">
            <a:xfrm>
              <a:off x="1763688" y="1517837"/>
              <a:ext cx="122722" cy="333833"/>
              <a:chOff x="10815638" y="5970588"/>
              <a:chExt cx="266700" cy="725487"/>
            </a:xfrm>
            <a:grpFill/>
          </p:grpSpPr>
          <p:sp>
            <p:nvSpPr>
              <p:cNvPr id="39" name="Freeform 1089"/>
              <p:cNvSpPr>
                <a:spLocks/>
              </p:cNvSpPr>
              <p:nvPr/>
            </p:nvSpPr>
            <p:spPr bwMode="gray">
              <a:xfrm>
                <a:off x="10815638" y="6105525"/>
                <a:ext cx="266700" cy="590550"/>
              </a:xfrm>
              <a:custGeom>
                <a:avLst/>
                <a:gdLst>
                  <a:gd name="T0" fmla="*/ 71 w 71"/>
                  <a:gd name="T1" fmla="*/ 22 h 157"/>
                  <a:gd name="T2" fmla="*/ 71 w 71"/>
                  <a:gd name="T3" fmla="*/ 22 h 157"/>
                  <a:gd name="T4" fmla="*/ 49 w 71"/>
                  <a:gd name="T5" fmla="*/ 0 h 157"/>
                  <a:gd name="T6" fmla="*/ 21 w 71"/>
                  <a:gd name="T7" fmla="*/ 0 h 157"/>
                  <a:gd name="T8" fmla="*/ 0 w 71"/>
                  <a:gd name="T9" fmla="*/ 22 h 157"/>
                  <a:gd name="T10" fmla="*/ 0 w 71"/>
                  <a:gd name="T11" fmla="*/ 23 h 157"/>
                  <a:gd name="T12" fmla="*/ 0 w 71"/>
                  <a:gd name="T13" fmla="*/ 24 h 157"/>
                  <a:gd name="T14" fmla="*/ 0 w 71"/>
                  <a:gd name="T15" fmla="*/ 74 h 157"/>
                  <a:gd name="T16" fmla="*/ 6 w 71"/>
                  <a:gd name="T17" fmla="*/ 80 h 157"/>
                  <a:gd name="T18" fmla="*/ 13 w 71"/>
                  <a:gd name="T19" fmla="*/ 74 h 157"/>
                  <a:gd name="T20" fmla="*/ 13 w 71"/>
                  <a:gd name="T21" fmla="*/ 26 h 157"/>
                  <a:gd name="T22" fmla="*/ 16 w 71"/>
                  <a:gd name="T23" fmla="*/ 26 h 157"/>
                  <a:gd name="T24" fmla="*/ 16 w 71"/>
                  <a:gd name="T25" fmla="*/ 70 h 157"/>
                  <a:gd name="T26" fmla="*/ 16 w 71"/>
                  <a:gd name="T27" fmla="*/ 78 h 157"/>
                  <a:gd name="T28" fmla="*/ 16 w 71"/>
                  <a:gd name="T29" fmla="*/ 148 h 157"/>
                  <a:gd name="T30" fmla="*/ 24 w 71"/>
                  <a:gd name="T31" fmla="*/ 157 h 157"/>
                  <a:gd name="T32" fmla="*/ 33 w 71"/>
                  <a:gd name="T33" fmla="*/ 148 h 157"/>
                  <a:gd name="T34" fmla="*/ 33 w 71"/>
                  <a:gd name="T35" fmla="*/ 78 h 157"/>
                  <a:gd name="T36" fmla="*/ 37 w 71"/>
                  <a:gd name="T37" fmla="*/ 78 h 157"/>
                  <a:gd name="T38" fmla="*/ 37 w 71"/>
                  <a:gd name="T39" fmla="*/ 148 h 157"/>
                  <a:gd name="T40" fmla="*/ 46 w 71"/>
                  <a:gd name="T41" fmla="*/ 157 h 157"/>
                  <a:gd name="T42" fmla="*/ 55 w 71"/>
                  <a:gd name="T43" fmla="*/ 148 h 157"/>
                  <a:gd name="T44" fmla="*/ 55 w 71"/>
                  <a:gd name="T45" fmla="*/ 70 h 157"/>
                  <a:gd name="T46" fmla="*/ 55 w 71"/>
                  <a:gd name="T47" fmla="*/ 70 h 157"/>
                  <a:gd name="T48" fmla="*/ 55 w 71"/>
                  <a:gd name="T49" fmla="*/ 26 h 157"/>
                  <a:gd name="T50" fmla="*/ 57 w 71"/>
                  <a:gd name="T51" fmla="*/ 26 h 157"/>
                  <a:gd name="T52" fmla="*/ 57 w 71"/>
                  <a:gd name="T53" fmla="*/ 74 h 157"/>
                  <a:gd name="T54" fmla="*/ 64 w 71"/>
                  <a:gd name="T55" fmla="*/ 80 h 157"/>
                  <a:gd name="T56" fmla="*/ 71 w 71"/>
                  <a:gd name="T57" fmla="*/ 74 h 157"/>
                  <a:gd name="T58" fmla="*/ 71 w 71"/>
                  <a:gd name="T59" fmla="*/ 24 h 157"/>
                  <a:gd name="T60" fmla="*/ 71 w 71"/>
                  <a:gd name="T61" fmla="*/ 2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1" h="157">
                    <a:moveTo>
                      <a:pt x="71" y="22"/>
                    </a:moveTo>
                    <a:cubicBezTo>
                      <a:pt x="71" y="22"/>
                      <a:pt x="71" y="22"/>
                      <a:pt x="71" y="22"/>
                    </a:cubicBezTo>
                    <a:cubicBezTo>
                      <a:pt x="71" y="10"/>
                      <a:pt x="61" y="0"/>
                      <a:pt x="49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9" y="0"/>
                      <a:pt x="0" y="10"/>
                      <a:pt x="0" y="22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7"/>
                      <a:pt x="3" y="80"/>
                      <a:pt x="6" y="80"/>
                    </a:cubicBezTo>
                    <a:cubicBezTo>
                      <a:pt x="10" y="80"/>
                      <a:pt x="13" y="77"/>
                      <a:pt x="13" y="74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6" y="148"/>
                      <a:pt x="16" y="148"/>
                      <a:pt x="16" y="148"/>
                    </a:cubicBezTo>
                    <a:cubicBezTo>
                      <a:pt x="16" y="153"/>
                      <a:pt x="20" y="157"/>
                      <a:pt x="24" y="157"/>
                    </a:cubicBezTo>
                    <a:cubicBezTo>
                      <a:pt x="29" y="157"/>
                      <a:pt x="33" y="153"/>
                      <a:pt x="33" y="148"/>
                    </a:cubicBezTo>
                    <a:cubicBezTo>
                      <a:pt x="33" y="78"/>
                      <a:pt x="33" y="78"/>
                      <a:pt x="33" y="78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7" y="148"/>
                      <a:pt x="37" y="148"/>
                      <a:pt x="37" y="148"/>
                    </a:cubicBezTo>
                    <a:cubicBezTo>
                      <a:pt x="37" y="153"/>
                      <a:pt x="41" y="157"/>
                      <a:pt x="46" y="157"/>
                    </a:cubicBezTo>
                    <a:cubicBezTo>
                      <a:pt x="51" y="157"/>
                      <a:pt x="55" y="153"/>
                      <a:pt x="55" y="148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5" y="26"/>
                      <a:pt x="55" y="26"/>
                      <a:pt x="55" y="26"/>
                    </a:cubicBezTo>
                    <a:cubicBezTo>
                      <a:pt x="57" y="26"/>
                      <a:pt x="57" y="26"/>
                      <a:pt x="57" y="26"/>
                    </a:cubicBezTo>
                    <a:cubicBezTo>
                      <a:pt x="57" y="74"/>
                      <a:pt x="57" y="74"/>
                      <a:pt x="57" y="74"/>
                    </a:cubicBezTo>
                    <a:cubicBezTo>
                      <a:pt x="57" y="77"/>
                      <a:pt x="60" y="80"/>
                      <a:pt x="64" y="80"/>
                    </a:cubicBezTo>
                    <a:cubicBezTo>
                      <a:pt x="68" y="80"/>
                      <a:pt x="71" y="77"/>
                      <a:pt x="71" y="74"/>
                    </a:cubicBezTo>
                    <a:cubicBezTo>
                      <a:pt x="71" y="24"/>
                      <a:pt x="71" y="24"/>
                      <a:pt x="71" y="24"/>
                    </a:cubicBezTo>
                    <a:cubicBezTo>
                      <a:pt x="71" y="24"/>
                      <a:pt x="71" y="23"/>
                      <a:pt x="71" y="2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376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0" name="Oval 1090"/>
              <p:cNvSpPr>
                <a:spLocks noChangeArrowheads="1"/>
              </p:cNvSpPr>
              <p:nvPr/>
            </p:nvSpPr>
            <p:spPr bwMode="gray">
              <a:xfrm>
                <a:off x="10887076" y="5970588"/>
                <a:ext cx="123825" cy="12858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376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6216317" y="42575"/>
            <a:ext cx="2160240" cy="40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7" tIns="45688" rIns="91377" bIns="45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lt-LT" altLang="en-US" sz="1000" b="1" i="1" dirty="0"/>
              <a:t>Visi respondentai </a:t>
            </a:r>
            <a:r>
              <a:rPr lang="en-US" altLang="en-US" sz="1000" b="1" i="1" dirty="0"/>
              <a:t>%</a:t>
            </a:r>
            <a:endParaRPr lang="lt-LT" altLang="en-US" sz="1000" b="1" i="1" dirty="0"/>
          </a:p>
          <a:p>
            <a:pPr algn="ctr" eaLnBrk="1" hangingPunct="1"/>
            <a:r>
              <a:rPr lang="lt-LT" altLang="en-US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(N</a:t>
            </a:r>
            <a:r>
              <a:rPr lang="en-US" altLang="en-US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=1000</a:t>
            </a:r>
            <a:r>
              <a:rPr lang="lt-LT" altLang="en-US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altLang="en-US" sz="10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3" name="Stačiakampis 42"/>
          <p:cNvSpPr/>
          <p:nvPr/>
        </p:nvSpPr>
        <p:spPr>
          <a:xfrm>
            <a:off x="7338754" y="5353536"/>
            <a:ext cx="1668051" cy="307712"/>
          </a:xfrm>
          <a:prstGeom prst="rect">
            <a:avLst/>
          </a:prstGeom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lt-LT" sz="700" i="1" dirty="0" smtClean="0"/>
              <a:t>Vidurkiai skaičiuojami tik tarp nurodžiusių balą respondentų</a:t>
            </a:r>
            <a:endParaRPr lang="lt-LT" sz="600" i="1" dirty="0"/>
          </a:p>
        </p:txBody>
      </p:sp>
    </p:spTree>
    <p:extLst>
      <p:ext uri="{BB962C8B-B14F-4D97-AF65-F5344CB8AC3E}">
        <p14:creationId xmlns:p14="http://schemas.microsoft.com/office/powerpoint/2010/main" xmlns="" val="432799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ltijos Tyrima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Office PowerPoint</Application>
  <PresentationFormat>On-screen Show (4:3)</PresentationFormat>
  <Paragraphs>65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tema</vt:lpstr>
      <vt:lpstr>Baltijos Tyrimai</vt:lpstr>
      <vt:lpstr>LIETUVOS GYVENTOJAI APIE KAUNO KLINIKAS Apklausos rezultatai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LIETUVOS GYVENTOJAI APIE KAUNO KLINIKAS Apklausos rezultatai </dc:title>
  <dc:creator>Austė Aleksandravičiūtė-Šviažienė</dc:creator>
  <cp:lastModifiedBy>auste.sviaziene</cp:lastModifiedBy>
  <cp:revision>1</cp:revision>
  <dcterms:created xsi:type="dcterms:W3CDTF">2019-07-11T14:22:47Z</dcterms:created>
  <dcterms:modified xsi:type="dcterms:W3CDTF">2019-07-11T14:27:22Z</dcterms:modified>
</cp:coreProperties>
</file>